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756" r:id="rId1"/>
  </p:sldMasterIdLst>
  <p:notesMasterIdLst>
    <p:notesMasterId r:id="rId14"/>
  </p:notesMasterIdLst>
  <p:handoutMasterIdLst>
    <p:handoutMasterId r:id="rId15"/>
  </p:handoutMasterIdLst>
  <p:sldIdLst>
    <p:sldId id="421" r:id="rId2"/>
    <p:sldId id="527" r:id="rId3"/>
    <p:sldId id="659" r:id="rId4"/>
    <p:sldId id="660" r:id="rId5"/>
    <p:sldId id="661" r:id="rId6"/>
    <p:sldId id="657" r:id="rId7"/>
    <p:sldId id="662" r:id="rId8"/>
    <p:sldId id="663" r:id="rId9"/>
    <p:sldId id="664" r:id="rId10"/>
    <p:sldId id="638" r:id="rId11"/>
    <p:sldId id="636" r:id="rId12"/>
    <p:sldId id="540" r:id="rId13"/>
  </p:sldIdLst>
  <p:sldSz cx="9144000" cy="6858000" type="screen4x3"/>
  <p:notesSz cx="6797675" cy="9874250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087A67D9-664A-47C3-8F9C-F3DC093C8111}">
          <p14:sldIdLst>
            <p14:sldId id="421"/>
            <p14:sldId id="527"/>
            <p14:sldId id="659"/>
            <p14:sldId id="660"/>
            <p14:sldId id="661"/>
            <p14:sldId id="657"/>
            <p14:sldId id="662"/>
            <p14:sldId id="663"/>
            <p14:sldId id="664"/>
            <p14:sldId id="638"/>
            <p14:sldId id="636"/>
            <p14:sldId id="540"/>
          </p14:sldIdLst>
        </p14:section>
        <p14:section name="未命名的章節" id="{3B533039-2FA2-4816-B75F-4EF6EEC517F3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3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王正敏" initials="王正敏" lastIdx="1" clrIdx="0">
    <p:extLst>
      <p:ext uri="{19B8F6BF-5375-455C-9EA6-DF929625EA0E}">
        <p15:presenceInfo xmlns:p15="http://schemas.microsoft.com/office/powerpoint/2012/main" userId="S-1-5-21-1295680051-1713001384-4117977904-131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F0B2"/>
    <a:srgbClr val="FFCCFF"/>
    <a:srgbClr val="FAE372"/>
    <a:srgbClr val="FF99FF"/>
    <a:srgbClr val="FF99CC"/>
    <a:srgbClr val="FF66CC"/>
    <a:srgbClr val="FFFF99"/>
    <a:srgbClr val="FAC972"/>
    <a:srgbClr val="FBAC71"/>
    <a:srgbClr val="FA9B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BDBED569-4797-4DF1-A0F4-6AAB3CD982D8}" styleName="淺色樣式 3 - 輔色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中等深淺樣式 4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4B1156A-380E-4F78-BDF5-A606A8083BF9}" styleName="中等深淺樣式 4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EB9631B5-78F2-41C9-869B-9F39066F8104}" styleName="中等深淺樣式 3 - 輔色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E3FDE45-AF77-4B5C-9715-49D594BDF05E}" styleName="淺色樣式 1 - 輔色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淺色樣式 3 - 輔色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7292A2E-F333-43FB-9621-5CBBE7FDCDCB}" styleName="淺色樣式 2 - 輔色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D083AE6-46FA-4A59-8FB0-9F97EB10719F}" styleName="淺色樣式 3 - 輔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D27102A9-8310-4765-A935-A1911B00CA55}" styleName="淺色樣式 1 - 輔色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E171933-4619-4E11-9A3F-F7608DF75F80}" styleName="中等深淺樣式 1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FECB4D8-DB02-4DC6-A0A2-4F2EBAE1DC90}" styleName="中等深淺樣式 1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8B1032C-EA38-4F05-BA0D-38AFFFC7BED3}" styleName="淺色樣式 3 - 輔色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8FB837D-C827-4EFA-A057-4D05807E0F7C}" styleName="佈景主題樣式 1 - 輔色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083E6E3-FA7D-4D7B-A595-EF9225AFEA82}" styleName="淺色樣式 1 - 輔色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淺色樣式 1 - 輔色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6724" autoAdjust="0"/>
  </p:normalViewPr>
  <p:slideViewPr>
    <p:cSldViewPr>
      <p:cViewPr varScale="1">
        <p:scale>
          <a:sx n="87" d="100"/>
          <a:sy n="87" d="100"/>
        </p:scale>
        <p:origin x="1092" y="78"/>
      </p:cViewPr>
      <p:guideLst>
        <p:guide orient="horz" pos="2160"/>
        <p:guide pos="283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3354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2EA5A7E-ED56-44A5-964D-E7B532B17CFA}" type="doc">
      <dgm:prSet loTypeId="urn:microsoft.com/office/officeart/2005/8/layout/radial6" loCatId="cycle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DABA35E8-6CF7-4666-B850-B637341072F7}">
      <dgm:prSet phldrT="[文字]" custT="1"/>
      <dgm:spPr>
        <a:noFill/>
        <a:ln>
          <a:solidFill>
            <a:schemeClr val="tx1"/>
          </a:solidFill>
        </a:ln>
        <a:effectLst/>
      </dgm:spPr>
      <dgm:t>
        <a:bodyPr lIns="0" tIns="0" rIns="0" bIns="0"/>
        <a:lstStyle/>
        <a:p>
          <a:pPr>
            <a:lnSpc>
              <a:spcPts val="264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200" b="1" dirty="0" smtClean="0">
              <a:solidFill>
                <a:srgbClr val="C00000"/>
              </a:solidFill>
              <a:latin typeface="+mj-ea"/>
              <a:ea typeface="+mj-ea"/>
            </a:rPr>
            <a:t>農業保險法</a:t>
          </a:r>
          <a:endParaRPr lang="en-US" altLang="zh-TW" sz="2200" b="1" dirty="0" smtClean="0">
            <a:solidFill>
              <a:srgbClr val="C00000"/>
            </a:solidFill>
            <a:latin typeface="+mj-ea"/>
            <a:ea typeface="+mj-ea"/>
          </a:endParaRPr>
        </a:p>
        <a:p>
          <a:pPr>
            <a:lnSpc>
              <a:spcPts val="2640"/>
            </a:lnSpc>
            <a:spcBef>
              <a:spcPts val="600"/>
            </a:spcBef>
            <a:spcAft>
              <a:spcPts val="0"/>
            </a:spcAft>
          </a:pPr>
          <a:r>
            <a:rPr lang="zh-TW" altLang="en-US" sz="2200" b="1" dirty="0" smtClean="0">
              <a:solidFill>
                <a:srgbClr val="C00000"/>
              </a:solidFill>
              <a:latin typeface="+mj-ea"/>
              <a:ea typeface="+mj-ea"/>
            </a:rPr>
            <a:t>草案架構</a:t>
          </a:r>
          <a:endParaRPr lang="zh-TW" altLang="en-US" sz="2200" b="1" dirty="0">
            <a:solidFill>
              <a:srgbClr val="C00000"/>
            </a:solidFill>
            <a:latin typeface="+mj-ea"/>
            <a:ea typeface="+mj-ea"/>
          </a:endParaRPr>
        </a:p>
      </dgm:t>
    </dgm:pt>
    <dgm:pt modelId="{5CA70228-09A6-4EA5-9A5D-D808466A01F5}" type="parTrans" cxnId="{4B4C2884-44DD-4E99-A55F-03247511D46C}">
      <dgm:prSet/>
      <dgm:spPr/>
      <dgm:t>
        <a:bodyPr/>
        <a:lstStyle/>
        <a:p>
          <a:pPr>
            <a:lnSpc>
              <a:spcPts val="2640"/>
            </a:lnSpc>
            <a:spcBef>
              <a:spcPts val="600"/>
            </a:spcBef>
          </a:pPr>
          <a:endParaRPr lang="zh-TW" altLang="en-US" sz="1600" b="1"/>
        </a:p>
      </dgm:t>
    </dgm:pt>
    <dgm:pt modelId="{6BC29FB9-2763-483E-B737-92E1D653EA78}" type="sibTrans" cxnId="{4B4C2884-44DD-4E99-A55F-03247511D46C}">
      <dgm:prSet/>
      <dgm:spPr/>
      <dgm:t>
        <a:bodyPr/>
        <a:lstStyle/>
        <a:p>
          <a:pPr>
            <a:lnSpc>
              <a:spcPts val="2640"/>
            </a:lnSpc>
            <a:spcBef>
              <a:spcPts val="600"/>
            </a:spcBef>
          </a:pPr>
          <a:endParaRPr lang="zh-TW" altLang="en-US" sz="1600" b="1"/>
        </a:p>
      </dgm:t>
    </dgm:pt>
    <dgm:pt modelId="{3B5F9F6E-9492-435C-9C81-212D72FCF33F}">
      <dgm:prSet phldrT="[文字]" custT="1"/>
      <dgm:spPr>
        <a:solidFill>
          <a:srgbClr val="FFCCFF"/>
        </a:solidFill>
        <a:ln>
          <a:solidFill>
            <a:schemeClr val="accent1"/>
          </a:solidFill>
        </a:ln>
      </dgm:spPr>
      <dgm:t>
        <a:bodyPr lIns="0" rIns="0"/>
        <a:lstStyle/>
        <a:p>
          <a:pPr>
            <a:lnSpc>
              <a:spcPts val="2640"/>
            </a:lnSpc>
            <a:spcBef>
              <a:spcPts val="600"/>
            </a:spcBef>
          </a:pPr>
          <a:r>
            <a:rPr lang="zh-TW" altLang="en-US" sz="2000" b="1" dirty="0" smtClean="0">
              <a:solidFill>
                <a:srgbClr val="0000FF"/>
              </a:solidFill>
              <a:latin typeface="+mj-ea"/>
              <a:ea typeface="+mj-ea"/>
            </a:rPr>
            <a:t>擴大農業保險範圍</a:t>
          </a:r>
          <a:endParaRPr lang="zh-TW" altLang="en-US" sz="2000" b="1" dirty="0">
            <a:solidFill>
              <a:srgbClr val="0000FF"/>
            </a:solidFill>
            <a:latin typeface="+mj-ea"/>
            <a:ea typeface="+mj-ea"/>
          </a:endParaRPr>
        </a:p>
      </dgm:t>
    </dgm:pt>
    <dgm:pt modelId="{FF35A422-E573-45A6-86FA-AC77460A6428}" type="parTrans" cxnId="{A0EDF784-AAF2-4237-B7E2-D74F84C9D79B}">
      <dgm:prSet/>
      <dgm:spPr/>
      <dgm:t>
        <a:bodyPr/>
        <a:lstStyle/>
        <a:p>
          <a:pPr>
            <a:lnSpc>
              <a:spcPts val="2640"/>
            </a:lnSpc>
            <a:spcBef>
              <a:spcPts val="600"/>
            </a:spcBef>
          </a:pPr>
          <a:endParaRPr lang="zh-TW" altLang="en-US" sz="1600" b="1"/>
        </a:p>
      </dgm:t>
    </dgm:pt>
    <dgm:pt modelId="{5E7AE7AA-03F2-4D93-8BCA-E19FBBD91954}" type="sibTrans" cxnId="{A0EDF784-AAF2-4237-B7E2-D74F84C9D79B}">
      <dgm:prSet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pPr>
            <a:lnSpc>
              <a:spcPts val="2640"/>
            </a:lnSpc>
            <a:spcBef>
              <a:spcPts val="600"/>
            </a:spcBef>
          </a:pPr>
          <a:endParaRPr lang="zh-TW" altLang="en-US" sz="1600" b="1"/>
        </a:p>
      </dgm:t>
    </dgm:pt>
    <dgm:pt modelId="{34C35A7D-F5DC-4C00-8430-4ACAF125C95D}">
      <dgm:prSet phldrT="[文字]" custT="1"/>
      <dgm:spPr>
        <a:solidFill>
          <a:srgbClr val="FCF0B2">
            <a:alpha val="89804"/>
          </a:srgbClr>
        </a:solidFill>
        <a:ln>
          <a:solidFill>
            <a:schemeClr val="accent1"/>
          </a:solidFill>
        </a:ln>
      </dgm:spPr>
      <dgm:t>
        <a:bodyPr/>
        <a:lstStyle/>
        <a:p>
          <a:pPr>
            <a:lnSpc>
              <a:spcPts val="2640"/>
            </a:lnSpc>
            <a:spcBef>
              <a:spcPts val="600"/>
            </a:spcBef>
          </a:pPr>
          <a:r>
            <a:rPr lang="zh-TW" altLang="en-US" sz="1800" b="1" dirty="0" smtClean="0">
              <a:solidFill>
                <a:srgbClr val="0000FF"/>
              </a:solidFill>
              <a:latin typeface="+mj-ea"/>
              <a:ea typeface="+mj-ea"/>
            </a:rPr>
            <a:t>建置雙軌保險人運作機制</a:t>
          </a:r>
          <a:endParaRPr lang="zh-TW" altLang="en-US" sz="1800" b="1" dirty="0">
            <a:solidFill>
              <a:srgbClr val="0000FF"/>
            </a:solidFill>
            <a:latin typeface="+mj-ea"/>
            <a:ea typeface="+mj-ea"/>
          </a:endParaRPr>
        </a:p>
      </dgm:t>
    </dgm:pt>
    <dgm:pt modelId="{0A666C1F-304A-49EF-B299-8C38521247BB}" type="parTrans" cxnId="{59ED8957-0D71-4E71-94FE-C9B39FC165D4}">
      <dgm:prSet/>
      <dgm:spPr/>
      <dgm:t>
        <a:bodyPr/>
        <a:lstStyle/>
        <a:p>
          <a:pPr>
            <a:lnSpc>
              <a:spcPts val="2640"/>
            </a:lnSpc>
            <a:spcBef>
              <a:spcPts val="600"/>
            </a:spcBef>
          </a:pPr>
          <a:endParaRPr lang="zh-TW" altLang="en-US" sz="1600" b="1"/>
        </a:p>
      </dgm:t>
    </dgm:pt>
    <dgm:pt modelId="{7C9DD7DC-A54D-4E37-B8D4-712030C62365}" type="sibTrans" cxnId="{59ED8957-0D71-4E71-94FE-C9B39FC165D4}">
      <dgm:prSet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>
            <a:lnSpc>
              <a:spcPts val="2640"/>
            </a:lnSpc>
            <a:spcBef>
              <a:spcPts val="600"/>
            </a:spcBef>
          </a:pPr>
          <a:endParaRPr lang="zh-TW" altLang="en-US" sz="1600" b="1"/>
        </a:p>
      </dgm:t>
    </dgm:pt>
    <dgm:pt modelId="{DDF74726-7E94-4399-802D-073740623212}">
      <dgm:prSet phldrT="[文字]" custT="1"/>
      <dgm:spPr>
        <a:solidFill>
          <a:schemeClr val="accent3">
            <a:lumMod val="40000"/>
            <a:lumOff val="60000"/>
          </a:schemeClr>
        </a:solidFill>
        <a:ln>
          <a:solidFill>
            <a:schemeClr val="accent1"/>
          </a:solidFill>
        </a:ln>
      </dgm:spPr>
      <dgm:t>
        <a:bodyPr lIns="0" rIns="0"/>
        <a:lstStyle/>
        <a:p>
          <a:pPr>
            <a:lnSpc>
              <a:spcPts val="2640"/>
            </a:lnSpc>
            <a:spcBef>
              <a:spcPts val="600"/>
            </a:spcBef>
          </a:pPr>
          <a:r>
            <a:rPr lang="zh-TW" altLang="en-US" sz="2000" b="1" dirty="0" smtClean="0">
              <a:solidFill>
                <a:srgbClr val="0000FF"/>
              </a:solidFill>
              <a:latin typeface="+mj-ea"/>
              <a:ea typeface="+mj-ea"/>
            </a:rPr>
            <a:t>建立危險分散機制</a:t>
          </a:r>
          <a:endParaRPr lang="zh-TW" altLang="en-US" sz="2000" b="1" dirty="0">
            <a:solidFill>
              <a:srgbClr val="0000FF"/>
            </a:solidFill>
            <a:latin typeface="+mj-ea"/>
            <a:ea typeface="+mj-ea"/>
          </a:endParaRPr>
        </a:p>
      </dgm:t>
    </dgm:pt>
    <dgm:pt modelId="{9958A584-8E80-4773-9427-84C70E29360C}" type="parTrans" cxnId="{7D1E3F26-D634-4222-82A8-E61734F1FD05}">
      <dgm:prSet/>
      <dgm:spPr/>
      <dgm:t>
        <a:bodyPr/>
        <a:lstStyle/>
        <a:p>
          <a:pPr>
            <a:lnSpc>
              <a:spcPts val="2640"/>
            </a:lnSpc>
            <a:spcBef>
              <a:spcPts val="600"/>
            </a:spcBef>
          </a:pPr>
          <a:endParaRPr lang="zh-TW" altLang="en-US" sz="1600" b="1"/>
        </a:p>
      </dgm:t>
    </dgm:pt>
    <dgm:pt modelId="{DD43C1EB-6979-4F85-91B7-46554C26AE75}" type="sibTrans" cxnId="{7D1E3F26-D634-4222-82A8-E61734F1FD05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pPr>
            <a:lnSpc>
              <a:spcPts val="2640"/>
            </a:lnSpc>
            <a:spcBef>
              <a:spcPts val="600"/>
            </a:spcBef>
          </a:pPr>
          <a:endParaRPr lang="zh-TW" altLang="en-US" sz="1600" b="1"/>
        </a:p>
      </dgm:t>
    </dgm:pt>
    <dgm:pt modelId="{3F1D4FBB-B0D6-401B-83C9-B4326AD1F880}">
      <dgm:prSet phldrT="[文字]" custT="1"/>
      <dgm:spPr>
        <a:solidFill>
          <a:schemeClr val="accent4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 lIns="0" rIns="0"/>
        <a:lstStyle/>
        <a:p>
          <a:pPr>
            <a:lnSpc>
              <a:spcPts val="2640"/>
            </a:lnSpc>
            <a:spcBef>
              <a:spcPts val="600"/>
            </a:spcBef>
          </a:pPr>
          <a:r>
            <a:rPr lang="zh-TW" altLang="en-US" sz="2000" b="1" dirty="0" smtClean="0">
              <a:solidFill>
                <a:srgbClr val="0000FF"/>
              </a:solidFill>
              <a:latin typeface="+mj-ea"/>
              <a:ea typeface="+mj-ea"/>
            </a:rPr>
            <a:t>救助制度之調整</a:t>
          </a:r>
          <a:endParaRPr lang="zh-TW" altLang="en-US" sz="2000" b="1" dirty="0">
            <a:solidFill>
              <a:srgbClr val="0000FF"/>
            </a:solidFill>
            <a:latin typeface="+mj-ea"/>
            <a:ea typeface="+mj-ea"/>
          </a:endParaRPr>
        </a:p>
      </dgm:t>
    </dgm:pt>
    <dgm:pt modelId="{C731FE93-64E5-488C-B190-968E7BEB3A87}" type="parTrans" cxnId="{66C31299-3C8C-4CA0-BA07-8F22F02A9430}">
      <dgm:prSet/>
      <dgm:spPr/>
      <dgm:t>
        <a:bodyPr/>
        <a:lstStyle/>
        <a:p>
          <a:pPr>
            <a:lnSpc>
              <a:spcPts val="2640"/>
            </a:lnSpc>
            <a:spcBef>
              <a:spcPts val="600"/>
            </a:spcBef>
          </a:pPr>
          <a:endParaRPr lang="zh-TW" altLang="en-US" sz="1600" b="1"/>
        </a:p>
      </dgm:t>
    </dgm:pt>
    <dgm:pt modelId="{F4A752F5-3519-4C89-B6E0-8BC5AD495042}" type="sibTrans" cxnId="{66C31299-3C8C-4CA0-BA07-8F22F02A9430}">
      <dgm:prSet/>
      <dgm:spPr>
        <a:solidFill>
          <a:schemeClr val="bg2">
            <a:lumMod val="25000"/>
          </a:schemeClr>
        </a:solidFill>
      </dgm:spPr>
      <dgm:t>
        <a:bodyPr/>
        <a:lstStyle/>
        <a:p>
          <a:pPr>
            <a:lnSpc>
              <a:spcPts val="2640"/>
            </a:lnSpc>
            <a:spcBef>
              <a:spcPts val="600"/>
            </a:spcBef>
          </a:pPr>
          <a:endParaRPr lang="zh-TW" altLang="en-US" sz="1600" b="1"/>
        </a:p>
      </dgm:t>
    </dgm:pt>
    <dgm:pt modelId="{F4F52EFB-1F13-488A-9079-CE3B30105A5D}">
      <dgm:prSet phldrT="[文字]" custT="1"/>
      <dgm:spPr>
        <a:solidFill>
          <a:schemeClr val="bg2">
            <a:lumMod val="90000"/>
          </a:schemeClr>
        </a:solidFill>
        <a:ln>
          <a:solidFill>
            <a:schemeClr val="accent1"/>
          </a:solidFill>
        </a:ln>
      </dgm:spPr>
      <dgm:t>
        <a:bodyPr lIns="0" rIns="0"/>
        <a:lstStyle/>
        <a:p>
          <a:pPr>
            <a:lnSpc>
              <a:spcPts val="2640"/>
            </a:lnSpc>
            <a:spcBef>
              <a:spcPts val="600"/>
            </a:spcBef>
          </a:pPr>
          <a:r>
            <a:rPr lang="zh-TW" altLang="en-US" sz="2000" b="1" smtClean="0">
              <a:solidFill>
                <a:srgbClr val="0000FF"/>
              </a:solidFill>
              <a:latin typeface="+mj-ea"/>
              <a:ea typeface="+mj-ea"/>
            </a:rPr>
            <a:t>提高農民投保誘因</a:t>
          </a:r>
          <a:endParaRPr lang="zh-TW" altLang="en-US" sz="2000" b="1" dirty="0">
            <a:solidFill>
              <a:srgbClr val="0000FF"/>
            </a:solidFill>
            <a:latin typeface="+mj-ea"/>
            <a:ea typeface="+mj-ea"/>
          </a:endParaRPr>
        </a:p>
      </dgm:t>
    </dgm:pt>
    <dgm:pt modelId="{062F0432-76C6-4DD0-9265-089AA13FC397}" type="parTrans" cxnId="{EB7984E8-55BF-4D5B-8648-DAFA31B83180}">
      <dgm:prSet/>
      <dgm:spPr/>
      <dgm:t>
        <a:bodyPr/>
        <a:lstStyle/>
        <a:p>
          <a:pPr>
            <a:lnSpc>
              <a:spcPts val="2640"/>
            </a:lnSpc>
            <a:spcBef>
              <a:spcPts val="600"/>
            </a:spcBef>
          </a:pPr>
          <a:endParaRPr lang="zh-TW" altLang="en-US" sz="1600" b="1"/>
        </a:p>
      </dgm:t>
    </dgm:pt>
    <dgm:pt modelId="{055B4B1D-AD8D-4E80-8891-47E36D749974}" type="sibTrans" cxnId="{EB7984E8-55BF-4D5B-8648-DAFA31B83180}">
      <dgm:prSet/>
      <dgm:spPr>
        <a:solidFill>
          <a:schemeClr val="bg2">
            <a:lumMod val="50000"/>
          </a:schemeClr>
        </a:solidFill>
      </dgm:spPr>
      <dgm:t>
        <a:bodyPr/>
        <a:lstStyle/>
        <a:p>
          <a:pPr>
            <a:lnSpc>
              <a:spcPts val="2640"/>
            </a:lnSpc>
            <a:spcBef>
              <a:spcPts val="600"/>
            </a:spcBef>
          </a:pPr>
          <a:endParaRPr lang="zh-TW" altLang="en-US" sz="1600" b="1"/>
        </a:p>
      </dgm:t>
    </dgm:pt>
    <dgm:pt modelId="{FD647FC7-B693-4755-A107-55521593B08F}">
      <dgm:prSet phldrT="[文字]" custT="1"/>
      <dgm:spPr>
        <a:solidFill>
          <a:schemeClr val="accent6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 lIns="0" rIns="0"/>
        <a:lstStyle/>
        <a:p>
          <a:pPr>
            <a:lnSpc>
              <a:spcPts val="2640"/>
            </a:lnSpc>
            <a:spcBef>
              <a:spcPts val="600"/>
            </a:spcBef>
          </a:pPr>
          <a:r>
            <a:rPr lang="zh-TW" altLang="en-US" sz="2000" b="1" dirty="0" smtClean="0">
              <a:solidFill>
                <a:srgbClr val="0000FF"/>
              </a:solidFill>
              <a:latin typeface="+mj-ea"/>
              <a:ea typeface="+mj-ea"/>
            </a:rPr>
            <a:t>鼓勵保險公司投入</a:t>
          </a:r>
          <a:endParaRPr lang="zh-TW" altLang="en-US" sz="2000" b="1" dirty="0">
            <a:solidFill>
              <a:srgbClr val="0000FF"/>
            </a:solidFill>
            <a:latin typeface="+mj-ea"/>
            <a:ea typeface="+mj-ea"/>
          </a:endParaRPr>
        </a:p>
      </dgm:t>
    </dgm:pt>
    <dgm:pt modelId="{F945C90B-DC85-4A8E-8311-F655171DFE06}" type="parTrans" cxnId="{6DF9F7CC-9C39-48D9-AF89-879EB1D21C3B}">
      <dgm:prSet/>
      <dgm:spPr/>
      <dgm:t>
        <a:bodyPr/>
        <a:lstStyle/>
        <a:p>
          <a:pPr>
            <a:lnSpc>
              <a:spcPts val="2640"/>
            </a:lnSpc>
            <a:spcBef>
              <a:spcPts val="600"/>
            </a:spcBef>
          </a:pPr>
          <a:endParaRPr lang="zh-TW" altLang="en-US" sz="1600"/>
        </a:p>
      </dgm:t>
    </dgm:pt>
    <dgm:pt modelId="{20C71986-D6EA-4CCE-8393-75685853DF85}" type="sibTrans" cxnId="{6DF9F7CC-9C39-48D9-AF89-879EB1D21C3B}">
      <dgm:prSet/>
      <dgm:spPr>
        <a:solidFill>
          <a:schemeClr val="bg2">
            <a:lumMod val="75000"/>
          </a:schemeClr>
        </a:solidFill>
      </dgm:spPr>
      <dgm:t>
        <a:bodyPr/>
        <a:lstStyle/>
        <a:p>
          <a:pPr>
            <a:lnSpc>
              <a:spcPts val="2640"/>
            </a:lnSpc>
            <a:spcBef>
              <a:spcPts val="600"/>
            </a:spcBef>
          </a:pPr>
          <a:endParaRPr lang="zh-TW" altLang="en-US" sz="1600"/>
        </a:p>
      </dgm:t>
    </dgm:pt>
    <dgm:pt modelId="{0AFC0190-DD0D-4DE8-9160-BC5A1054167A}" type="pres">
      <dgm:prSet presAssocID="{72EA5A7E-ED56-44A5-964D-E7B532B17CF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0FD37624-E13C-4B8E-B0B2-CD88DFE1CD15}" type="pres">
      <dgm:prSet presAssocID="{DABA35E8-6CF7-4666-B850-B637341072F7}" presName="centerShape" presStyleLbl="node0" presStyleIdx="0" presStyleCnt="1" custScaleX="116506" custScaleY="109897" custLinFactNeighborX="1360"/>
      <dgm:spPr/>
      <dgm:t>
        <a:bodyPr/>
        <a:lstStyle/>
        <a:p>
          <a:endParaRPr lang="zh-TW" altLang="en-US"/>
        </a:p>
      </dgm:t>
    </dgm:pt>
    <dgm:pt modelId="{59D1CE52-6957-4A06-88BA-369D4E6CC638}" type="pres">
      <dgm:prSet presAssocID="{3B5F9F6E-9492-435C-9C81-212D72FCF33F}" presName="node" presStyleLbl="node1" presStyleIdx="0" presStyleCnt="6" custScaleX="125398" custScaleY="120136" custRadScaleRad="100095" custRadScaleInc="-398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6067ECF-ED09-4031-81C6-62F88935C57C}" type="pres">
      <dgm:prSet presAssocID="{3B5F9F6E-9492-435C-9C81-212D72FCF33F}" presName="dummy" presStyleCnt="0"/>
      <dgm:spPr/>
      <dgm:t>
        <a:bodyPr/>
        <a:lstStyle/>
        <a:p>
          <a:endParaRPr lang="zh-TW" altLang="en-US"/>
        </a:p>
      </dgm:t>
    </dgm:pt>
    <dgm:pt modelId="{8586B6CD-BFE3-4001-9024-9208820845A9}" type="pres">
      <dgm:prSet presAssocID="{5E7AE7AA-03F2-4D93-8BCA-E19FBBD91954}" presName="sibTrans" presStyleLbl="sibTrans2D1" presStyleIdx="0" presStyleCnt="6" custScaleX="121024" custScaleY="110228"/>
      <dgm:spPr/>
      <dgm:t>
        <a:bodyPr/>
        <a:lstStyle/>
        <a:p>
          <a:endParaRPr lang="zh-TW" altLang="en-US"/>
        </a:p>
      </dgm:t>
    </dgm:pt>
    <dgm:pt modelId="{7D8026E0-7DB6-47A5-B201-E82E417E7E33}" type="pres">
      <dgm:prSet presAssocID="{34C35A7D-F5DC-4C00-8430-4ACAF125C95D}" presName="node" presStyleLbl="node1" presStyleIdx="1" presStyleCnt="6" custScaleX="121484" custScaleY="11663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F1A3CE7-71E6-44E8-B788-B661952211B9}" type="pres">
      <dgm:prSet presAssocID="{34C35A7D-F5DC-4C00-8430-4ACAF125C95D}" presName="dummy" presStyleCnt="0"/>
      <dgm:spPr/>
      <dgm:t>
        <a:bodyPr/>
        <a:lstStyle/>
        <a:p>
          <a:endParaRPr lang="zh-TW" altLang="en-US"/>
        </a:p>
      </dgm:t>
    </dgm:pt>
    <dgm:pt modelId="{7B4253BF-524E-41BF-9DFC-A20792066686}" type="pres">
      <dgm:prSet presAssocID="{7C9DD7DC-A54D-4E37-B8D4-712030C62365}" presName="sibTrans" presStyleLbl="sibTrans2D1" presStyleIdx="1" presStyleCnt="6" custScaleX="117952" custScaleY="105595"/>
      <dgm:spPr/>
      <dgm:t>
        <a:bodyPr/>
        <a:lstStyle/>
        <a:p>
          <a:endParaRPr lang="zh-TW" altLang="en-US"/>
        </a:p>
      </dgm:t>
    </dgm:pt>
    <dgm:pt modelId="{86F7D67C-94C7-494F-AAC4-E80DC99A64A8}" type="pres">
      <dgm:prSet presAssocID="{DDF74726-7E94-4399-802D-073740623212}" presName="node" presStyleLbl="node1" presStyleIdx="2" presStyleCnt="6" custScaleX="118926" custScaleY="118370" custRadScaleRad="98975" custRadScaleInc="147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8A457AB-79AA-4A46-933A-EA7B806200AE}" type="pres">
      <dgm:prSet presAssocID="{DDF74726-7E94-4399-802D-073740623212}" presName="dummy" presStyleCnt="0"/>
      <dgm:spPr/>
      <dgm:t>
        <a:bodyPr/>
        <a:lstStyle/>
        <a:p>
          <a:endParaRPr lang="zh-TW" altLang="en-US"/>
        </a:p>
      </dgm:t>
    </dgm:pt>
    <dgm:pt modelId="{F3561E1C-2B51-4F71-A613-084FB13A649D}" type="pres">
      <dgm:prSet presAssocID="{DD43C1EB-6979-4F85-91B7-46554C26AE75}" presName="sibTrans" presStyleLbl="sibTrans2D1" presStyleIdx="2" presStyleCnt="6" custScaleX="114905" custScaleY="111667"/>
      <dgm:spPr/>
      <dgm:t>
        <a:bodyPr/>
        <a:lstStyle/>
        <a:p>
          <a:endParaRPr lang="zh-TW" altLang="en-US"/>
        </a:p>
      </dgm:t>
    </dgm:pt>
    <dgm:pt modelId="{1DF9EF37-AA81-43C9-B463-984E91E84BFC}" type="pres">
      <dgm:prSet presAssocID="{3F1D4FBB-B0D6-401B-83C9-B4326AD1F880}" presName="node" presStyleLbl="node1" presStyleIdx="3" presStyleCnt="6" custScaleX="130530" custScaleY="12323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52292A3-80CF-4CBA-99FA-923A7ED44867}" type="pres">
      <dgm:prSet presAssocID="{3F1D4FBB-B0D6-401B-83C9-B4326AD1F880}" presName="dummy" presStyleCnt="0"/>
      <dgm:spPr/>
      <dgm:t>
        <a:bodyPr/>
        <a:lstStyle/>
        <a:p>
          <a:endParaRPr lang="zh-TW" altLang="en-US"/>
        </a:p>
      </dgm:t>
    </dgm:pt>
    <dgm:pt modelId="{A75971F3-CBF2-4902-93C8-4141F090DCD1}" type="pres">
      <dgm:prSet presAssocID="{F4A752F5-3519-4C89-B6E0-8BC5AD495042}" presName="sibTrans" presStyleLbl="sibTrans2D1" presStyleIdx="3" presStyleCnt="6" custScaleX="123688" custScaleY="107318" custLinFactNeighborX="484" custLinFactNeighborY="359"/>
      <dgm:spPr/>
      <dgm:t>
        <a:bodyPr/>
        <a:lstStyle/>
        <a:p>
          <a:endParaRPr lang="zh-TW" altLang="en-US"/>
        </a:p>
      </dgm:t>
    </dgm:pt>
    <dgm:pt modelId="{7B335F00-4B5C-49D1-8586-72DBC8DBEF36}" type="pres">
      <dgm:prSet presAssocID="{F4F52EFB-1F13-488A-9079-CE3B30105A5D}" presName="node" presStyleLbl="node1" presStyleIdx="4" presStyleCnt="6" custScaleX="132850" custScaleY="13050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D3A7307-C134-444B-98CA-0553FD7CBED1}" type="pres">
      <dgm:prSet presAssocID="{F4F52EFB-1F13-488A-9079-CE3B30105A5D}" presName="dummy" presStyleCnt="0"/>
      <dgm:spPr/>
      <dgm:t>
        <a:bodyPr/>
        <a:lstStyle/>
        <a:p>
          <a:endParaRPr lang="zh-TW" altLang="en-US"/>
        </a:p>
      </dgm:t>
    </dgm:pt>
    <dgm:pt modelId="{E142716F-5462-43F1-927E-AE458959B845}" type="pres">
      <dgm:prSet presAssocID="{055B4B1D-AD8D-4E80-8891-47E36D749974}" presName="sibTrans" presStyleLbl="sibTrans2D1" presStyleIdx="4" presStyleCnt="6" custScaleX="119082" custScaleY="115312"/>
      <dgm:spPr/>
      <dgm:t>
        <a:bodyPr/>
        <a:lstStyle/>
        <a:p>
          <a:endParaRPr lang="zh-TW" altLang="en-US"/>
        </a:p>
      </dgm:t>
    </dgm:pt>
    <dgm:pt modelId="{2C81F125-7977-469E-A030-C414454334AE}" type="pres">
      <dgm:prSet presAssocID="{FD647FC7-B693-4755-A107-55521593B08F}" presName="node" presStyleLbl="node1" presStyleIdx="5" presStyleCnt="6" custScaleX="133629" custScaleY="12666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D7E4FA4-18FF-494E-9B18-FB1D918C8415}" type="pres">
      <dgm:prSet presAssocID="{FD647FC7-B693-4755-A107-55521593B08F}" presName="dummy" presStyleCnt="0"/>
      <dgm:spPr/>
      <dgm:t>
        <a:bodyPr/>
        <a:lstStyle/>
        <a:p>
          <a:endParaRPr lang="zh-TW" altLang="en-US"/>
        </a:p>
      </dgm:t>
    </dgm:pt>
    <dgm:pt modelId="{91E6EA56-34F8-4813-AC81-5FDE61E05887}" type="pres">
      <dgm:prSet presAssocID="{20C71986-D6EA-4CCE-8393-75685853DF85}" presName="sibTrans" presStyleLbl="sibTrans2D1" presStyleIdx="5" presStyleCnt="6" custScaleX="126364" custScaleY="113865"/>
      <dgm:spPr/>
      <dgm:t>
        <a:bodyPr/>
        <a:lstStyle/>
        <a:p>
          <a:endParaRPr lang="zh-TW" altLang="en-US"/>
        </a:p>
      </dgm:t>
    </dgm:pt>
  </dgm:ptLst>
  <dgm:cxnLst>
    <dgm:cxn modelId="{D17EA986-5D10-4F85-82E7-ECC40325B75C}" type="presOf" srcId="{DD43C1EB-6979-4F85-91B7-46554C26AE75}" destId="{F3561E1C-2B51-4F71-A613-084FB13A649D}" srcOrd="0" destOrd="0" presId="urn:microsoft.com/office/officeart/2005/8/layout/radial6"/>
    <dgm:cxn modelId="{59ED8957-0D71-4E71-94FE-C9B39FC165D4}" srcId="{DABA35E8-6CF7-4666-B850-B637341072F7}" destId="{34C35A7D-F5DC-4C00-8430-4ACAF125C95D}" srcOrd="1" destOrd="0" parTransId="{0A666C1F-304A-49EF-B299-8C38521247BB}" sibTransId="{7C9DD7DC-A54D-4E37-B8D4-712030C62365}"/>
    <dgm:cxn modelId="{5F2A6295-202E-4594-A50A-696D570B7334}" type="presOf" srcId="{DABA35E8-6CF7-4666-B850-B637341072F7}" destId="{0FD37624-E13C-4B8E-B0B2-CD88DFE1CD15}" srcOrd="0" destOrd="0" presId="urn:microsoft.com/office/officeart/2005/8/layout/radial6"/>
    <dgm:cxn modelId="{6DF9F7CC-9C39-48D9-AF89-879EB1D21C3B}" srcId="{DABA35E8-6CF7-4666-B850-B637341072F7}" destId="{FD647FC7-B693-4755-A107-55521593B08F}" srcOrd="5" destOrd="0" parTransId="{F945C90B-DC85-4A8E-8311-F655171DFE06}" sibTransId="{20C71986-D6EA-4CCE-8393-75685853DF85}"/>
    <dgm:cxn modelId="{FAC9B089-7E77-4CE6-AE02-F153C1311D6F}" type="presOf" srcId="{20C71986-D6EA-4CCE-8393-75685853DF85}" destId="{91E6EA56-34F8-4813-AC81-5FDE61E05887}" srcOrd="0" destOrd="0" presId="urn:microsoft.com/office/officeart/2005/8/layout/radial6"/>
    <dgm:cxn modelId="{28F88725-44F2-448F-8191-E481D99662C1}" type="presOf" srcId="{DDF74726-7E94-4399-802D-073740623212}" destId="{86F7D67C-94C7-494F-AAC4-E80DC99A64A8}" srcOrd="0" destOrd="0" presId="urn:microsoft.com/office/officeart/2005/8/layout/radial6"/>
    <dgm:cxn modelId="{4B4C2884-44DD-4E99-A55F-03247511D46C}" srcId="{72EA5A7E-ED56-44A5-964D-E7B532B17CFA}" destId="{DABA35E8-6CF7-4666-B850-B637341072F7}" srcOrd="0" destOrd="0" parTransId="{5CA70228-09A6-4EA5-9A5D-D808466A01F5}" sibTransId="{6BC29FB9-2763-483E-B737-92E1D653EA78}"/>
    <dgm:cxn modelId="{BB82EE30-4232-483F-98F9-893DD30AA878}" type="presOf" srcId="{055B4B1D-AD8D-4E80-8891-47E36D749974}" destId="{E142716F-5462-43F1-927E-AE458959B845}" srcOrd="0" destOrd="0" presId="urn:microsoft.com/office/officeart/2005/8/layout/radial6"/>
    <dgm:cxn modelId="{98EBE971-7E03-4FE8-AF38-8EC9E13BF654}" type="presOf" srcId="{FD647FC7-B693-4755-A107-55521593B08F}" destId="{2C81F125-7977-469E-A030-C414454334AE}" srcOrd="0" destOrd="0" presId="urn:microsoft.com/office/officeart/2005/8/layout/radial6"/>
    <dgm:cxn modelId="{03749CBE-4502-4A80-A878-86D21FD77659}" type="presOf" srcId="{7C9DD7DC-A54D-4E37-B8D4-712030C62365}" destId="{7B4253BF-524E-41BF-9DFC-A20792066686}" srcOrd="0" destOrd="0" presId="urn:microsoft.com/office/officeart/2005/8/layout/radial6"/>
    <dgm:cxn modelId="{7D1E3F26-D634-4222-82A8-E61734F1FD05}" srcId="{DABA35E8-6CF7-4666-B850-B637341072F7}" destId="{DDF74726-7E94-4399-802D-073740623212}" srcOrd="2" destOrd="0" parTransId="{9958A584-8E80-4773-9427-84C70E29360C}" sibTransId="{DD43C1EB-6979-4F85-91B7-46554C26AE75}"/>
    <dgm:cxn modelId="{482B96D3-1DCD-4204-8F45-D8EDBC50080C}" type="presOf" srcId="{5E7AE7AA-03F2-4D93-8BCA-E19FBBD91954}" destId="{8586B6CD-BFE3-4001-9024-9208820845A9}" srcOrd="0" destOrd="0" presId="urn:microsoft.com/office/officeart/2005/8/layout/radial6"/>
    <dgm:cxn modelId="{DA9F7D8A-EAA6-446A-BABA-4349BCF6040E}" type="presOf" srcId="{72EA5A7E-ED56-44A5-964D-E7B532B17CFA}" destId="{0AFC0190-DD0D-4DE8-9160-BC5A1054167A}" srcOrd="0" destOrd="0" presId="urn:microsoft.com/office/officeart/2005/8/layout/radial6"/>
    <dgm:cxn modelId="{EB7984E8-55BF-4D5B-8648-DAFA31B83180}" srcId="{DABA35E8-6CF7-4666-B850-B637341072F7}" destId="{F4F52EFB-1F13-488A-9079-CE3B30105A5D}" srcOrd="4" destOrd="0" parTransId="{062F0432-76C6-4DD0-9265-089AA13FC397}" sibTransId="{055B4B1D-AD8D-4E80-8891-47E36D749974}"/>
    <dgm:cxn modelId="{B3FABEF4-3070-4028-9A5E-1A28A4FA5B44}" type="presOf" srcId="{F4A752F5-3519-4C89-B6E0-8BC5AD495042}" destId="{A75971F3-CBF2-4902-93C8-4141F090DCD1}" srcOrd="0" destOrd="0" presId="urn:microsoft.com/office/officeart/2005/8/layout/radial6"/>
    <dgm:cxn modelId="{7BB28691-1941-45E0-9DB8-9D656D7E6902}" type="presOf" srcId="{3B5F9F6E-9492-435C-9C81-212D72FCF33F}" destId="{59D1CE52-6957-4A06-88BA-369D4E6CC638}" srcOrd="0" destOrd="0" presId="urn:microsoft.com/office/officeart/2005/8/layout/radial6"/>
    <dgm:cxn modelId="{11941864-31EB-4517-991D-C226D4FA36C8}" type="presOf" srcId="{3F1D4FBB-B0D6-401B-83C9-B4326AD1F880}" destId="{1DF9EF37-AA81-43C9-B463-984E91E84BFC}" srcOrd="0" destOrd="0" presId="urn:microsoft.com/office/officeart/2005/8/layout/radial6"/>
    <dgm:cxn modelId="{A0EDF784-AAF2-4237-B7E2-D74F84C9D79B}" srcId="{DABA35E8-6CF7-4666-B850-B637341072F7}" destId="{3B5F9F6E-9492-435C-9C81-212D72FCF33F}" srcOrd="0" destOrd="0" parTransId="{FF35A422-E573-45A6-86FA-AC77460A6428}" sibTransId="{5E7AE7AA-03F2-4D93-8BCA-E19FBBD91954}"/>
    <dgm:cxn modelId="{66C31299-3C8C-4CA0-BA07-8F22F02A9430}" srcId="{DABA35E8-6CF7-4666-B850-B637341072F7}" destId="{3F1D4FBB-B0D6-401B-83C9-B4326AD1F880}" srcOrd="3" destOrd="0" parTransId="{C731FE93-64E5-488C-B190-968E7BEB3A87}" sibTransId="{F4A752F5-3519-4C89-B6E0-8BC5AD495042}"/>
    <dgm:cxn modelId="{142A062B-6880-47F2-8076-734594594C10}" type="presOf" srcId="{34C35A7D-F5DC-4C00-8430-4ACAF125C95D}" destId="{7D8026E0-7DB6-47A5-B201-E82E417E7E33}" srcOrd="0" destOrd="0" presId="urn:microsoft.com/office/officeart/2005/8/layout/radial6"/>
    <dgm:cxn modelId="{2CDE0F5D-1E83-41AA-92C0-0B253512718E}" type="presOf" srcId="{F4F52EFB-1F13-488A-9079-CE3B30105A5D}" destId="{7B335F00-4B5C-49D1-8586-72DBC8DBEF36}" srcOrd="0" destOrd="0" presId="urn:microsoft.com/office/officeart/2005/8/layout/radial6"/>
    <dgm:cxn modelId="{37C27280-F939-4B51-B949-2207CAB7DF52}" type="presParOf" srcId="{0AFC0190-DD0D-4DE8-9160-BC5A1054167A}" destId="{0FD37624-E13C-4B8E-B0B2-CD88DFE1CD15}" srcOrd="0" destOrd="0" presId="urn:microsoft.com/office/officeart/2005/8/layout/radial6"/>
    <dgm:cxn modelId="{DD4AA3FD-553F-4C08-9027-D9D0FDC73009}" type="presParOf" srcId="{0AFC0190-DD0D-4DE8-9160-BC5A1054167A}" destId="{59D1CE52-6957-4A06-88BA-369D4E6CC638}" srcOrd="1" destOrd="0" presId="urn:microsoft.com/office/officeart/2005/8/layout/radial6"/>
    <dgm:cxn modelId="{90E8E68F-C71C-42F8-A7D1-62CE3AB8E880}" type="presParOf" srcId="{0AFC0190-DD0D-4DE8-9160-BC5A1054167A}" destId="{76067ECF-ED09-4031-81C6-62F88935C57C}" srcOrd="2" destOrd="0" presId="urn:microsoft.com/office/officeart/2005/8/layout/radial6"/>
    <dgm:cxn modelId="{4F54E118-B31C-4B31-A48F-8B643C7FB1C5}" type="presParOf" srcId="{0AFC0190-DD0D-4DE8-9160-BC5A1054167A}" destId="{8586B6CD-BFE3-4001-9024-9208820845A9}" srcOrd="3" destOrd="0" presId="urn:microsoft.com/office/officeart/2005/8/layout/radial6"/>
    <dgm:cxn modelId="{16631CB5-FA60-4972-8061-FFD612796BF6}" type="presParOf" srcId="{0AFC0190-DD0D-4DE8-9160-BC5A1054167A}" destId="{7D8026E0-7DB6-47A5-B201-E82E417E7E33}" srcOrd="4" destOrd="0" presId="urn:microsoft.com/office/officeart/2005/8/layout/radial6"/>
    <dgm:cxn modelId="{8919A2A3-F23B-423A-87D9-0251C8AEAEDF}" type="presParOf" srcId="{0AFC0190-DD0D-4DE8-9160-BC5A1054167A}" destId="{2F1A3CE7-71E6-44E8-B788-B661952211B9}" srcOrd="5" destOrd="0" presId="urn:microsoft.com/office/officeart/2005/8/layout/radial6"/>
    <dgm:cxn modelId="{BF52C40C-60E8-4C5A-93BC-E0B50CA333D4}" type="presParOf" srcId="{0AFC0190-DD0D-4DE8-9160-BC5A1054167A}" destId="{7B4253BF-524E-41BF-9DFC-A20792066686}" srcOrd="6" destOrd="0" presId="urn:microsoft.com/office/officeart/2005/8/layout/radial6"/>
    <dgm:cxn modelId="{58241637-398E-4DF4-AB92-D1E2F834F98A}" type="presParOf" srcId="{0AFC0190-DD0D-4DE8-9160-BC5A1054167A}" destId="{86F7D67C-94C7-494F-AAC4-E80DC99A64A8}" srcOrd="7" destOrd="0" presId="urn:microsoft.com/office/officeart/2005/8/layout/radial6"/>
    <dgm:cxn modelId="{235C87DA-05B5-4E88-9AA9-E89056FB093A}" type="presParOf" srcId="{0AFC0190-DD0D-4DE8-9160-BC5A1054167A}" destId="{D8A457AB-79AA-4A46-933A-EA7B806200AE}" srcOrd="8" destOrd="0" presId="urn:microsoft.com/office/officeart/2005/8/layout/radial6"/>
    <dgm:cxn modelId="{DEA0071C-3AB2-4AE8-9A7A-65D623632C3A}" type="presParOf" srcId="{0AFC0190-DD0D-4DE8-9160-BC5A1054167A}" destId="{F3561E1C-2B51-4F71-A613-084FB13A649D}" srcOrd="9" destOrd="0" presId="urn:microsoft.com/office/officeart/2005/8/layout/radial6"/>
    <dgm:cxn modelId="{8581A50A-1517-4D40-90EF-7BD22B33EEC8}" type="presParOf" srcId="{0AFC0190-DD0D-4DE8-9160-BC5A1054167A}" destId="{1DF9EF37-AA81-43C9-B463-984E91E84BFC}" srcOrd="10" destOrd="0" presId="urn:microsoft.com/office/officeart/2005/8/layout/radial6"/>
    <dgm:cxn modelId="{A6F224BA-B7B9-4762-B5EC-437384CC4EDF}" type="presParOf" srcId="{0AFC0190-DD0D-4DE8-9160-BC5A1054167A}" destId="{752292A3-80CF-4CBA-99FA-923A7ED44867}" srcOrd="11" destOrd="0" presId="urn:microsoft.com/office/officeart/2005/8/layout/radial6"/>
    <dgm:cxn modelId="{F7BA001D-53ED-4B87-BCAB-0ADE071D3F4E}" type="presParOf" srcId="{0AFC0190-DD0D-4DE8-9160-BC5A1054167A}" destId="{A75971F3-CBF2-4902-93C8-4141F090DCD1}" srcOrd="12" destOrd="0" presId="urn:microsoft.com/office/officeart/2005/8/layout/radial6"/>
    <dgm:cxn modelId="{F94A229D-4606-47BA-82B4-100D645C8DAC}" type="presParOf" srcId="{0AFC0190-DD0D-4DE8-9160-BC5A1054167A}" destId="{7B335F00-4B5C-49D1-8586-72DBC8DBEF36}" srcOrd="13" destOrd="0" presId="urn:microsoft.com/office/officeart/2005/8/layout/radial6"/>
    <dgm:cxn modelId="{F45A4814-799D-498F-9F6A-34AB9C7C21A1}" type="presParOf" srcId="{0AFC0190-DD0D-4DE8-9160-BC5A1054167A}" destId="{BD3A7307-C134-444B-98CA-0553FD7CBED1}" srcOrd="14" destOrd="0" presId="urn:microsoft.com/office/officeart/2005/8/layout/radial6"/>
    <dgm:cxn modelId="{7E144830-DA2C-4673-9F2A-9CC43B4B5B3A}" type="presParOf" srcId="{0AFC0190-DD0D-4DE8-9160-BC5A1054167A}" destId="{E142716F-5462-43F1-927E-AE458959B845}" srcOrd="15" destOrd="0" presId="urn:microsoft.com/office/officeart/2005/8/layout/radial6"/>
    <dgm:cxn modelId="{6F692AC5-DA25-4CE0-A0C8-ADE4D0C234B1}" type="presParOf" srcId="{0AFC0190-DD0D-4DE8-9160-BC5A1054167A}" destId="{2C81F125-7977-469E-A030-C414454334AE}" srcOrd="16" destOrd="0" presId="urn:microsoft.com/office/officeart/2005/8/layout/radial6"/>
    <dgm:cxn modelId="{44196809-45DC-4EC9-B118-81D284BEFA34}" type="presParOf" srcId="{0AFC0190-DD0D-4DE8-9160-BC5A1054167A}" destId="{CD7E4FA4-18FF-494E-9B18-FB1D918C8415}" srcOrd="17" destOrd="0" presId="urn:microsoft.com/office/officeart/2005/8/layout/radial6"/>
    <dgm:cxn modelId="{9D98631C-A081-4E04-AFE7-4596183A62A7}" type="presParOf" srcId="{0AFC0190-DD0D-4DE8-9160-BC5A1054167A}" destId="{91E6EA56-34F8-4813-AC81-5FDE61E05887}" srcOrd="18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6B78369-713F-46C2-AA38-13C4713B612E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7FF982D1-9A22-4E13-B4DE-7A3463F0FE03}">
      <dgm:prSet phldrT="[文字]" custT="1"/>
      <dgm:spPr/>
      <dgm:t>
        <a:bodyPr/>
        <a:lstStyle/>
        <a:p>
          <a:r>
            <a:rPr lang="zh-TW" altLang="en-US" sz="2400" b="1" dirty="0" smtClean="0">
              <a:latin typeface="+mj-ea"/>
              <a:ea typeface="+mj-ea"/>
            </a:rPr>
            <a:t>建立有效運作機制</a:t>
          </a:r>
          <a:endParaRPr lang="zh-TW" altLang="en-US" sz="2400" b="1" dirty="0">
            <a:latin typeface="+mj-ea"/>
            <a:ea typeface="+mj-ea"/>
          </a:endParaRPr>
        </a:p>
      </dgm:t>
    </dgm:pt>
    <dgm:pt modelId="{EE44E0BF-FED3-4159-85D1-203AD0F583B7}" type="parTrans" cxnId="{B033CAAE-6681-44E4-B6DF-B9209C372C32}">
      <dgm:prSet/>
      <dgm:spPr/>
      <dgm:t>
        <a:bodyPr/>
        <a:lstStyle/>
        <a:p>
          <a:endParaRPr lang="zh-TW" altLang="en-US"/>
        </a:p>
      </dgm:t>
    </dgm:pt>
    <dgm:pt modelId="{6F59CE60-AB8B-40A8-ADA5-D0C2D9BDD5BA}" type="sibTrans" cxnId="{B033CAAE-6681-44E4-B6DF-B9209C372C32}">
      <dgm:prSet/>
      <dgm:spPr/>
      <dgm:t>
        <a:bodyPr/>
        <a:lstStyle/>
        <a:p>
          <a:endParaRPr lang="zh-TW" altLang="en-US"/>
        </a:p>
      </dgm:t>
    </dgm:pt>
    <dgm:pt modelId="{77C2CF45-CE1B-4150-94C6-3442701F0362}">
      <dgm:prSet phldrT="[文字]" custT="1"/>
      <dgm:spPr/>
      <dgm:t>
        <a:bodyPr/>
        <a:lstStyle/>
        <a:p>
          <a:pPr>
            <a:lnSpc>
              <a:spcPts val="2600"/>
            </a:lnSpc>
            <a:spcAft>
              <a:spcPts val="0"/>
            </a:spcAft>
          </a:pPr>
          <a:r>
            <a:rPr lang="zh-TW" altLang="en-US" sz="2000" b="1" dirty="0" smtClean="0">
              <a:latin typeface="+mj-ea"/>
              <a:ea typeface="+mj-ea"/>
            </a:rPr>
            <a:t>建立全面推動農業保險的法律依據，並得設立財團法人農業保險基金專責辦理農業保險，維持體系穩定運作。</a:t>
          </a:r>
          <a:endParaRPr lang="zh-TW" altLang="en-US" sz="2000" b="1" dirty="0">
            <a:latin typeface="+mj-ea"/>
            <a:ea typeface="+mj-ea"/>
          </a:endParaRPr>
        </a:p>
      </dgm:t>
    </dgm:pt>
    <dgm:pt modelId="{60176A7A-88DA-4E0E-B21C-D24FA6B2C945}" type="parTrans" cxnId="{7216C3AA-9615-4FD8-A4C0-5625EE191E6E}">
      <dgm:prSet/>
      <dgm:spPr/>
      <dgm:t>
        <a:bodyPr/>
        <a:lstStyle/>
        <a:p>
          <a:endParaRPr lang="zh-TW" altLang="en-US"/>
        </a:p>
      </dgm:t>
    </dgm:pt>
    <dgm:pt modelId="{63CC385F-1F2E-4922-829B-48A49A8F8015}" type="sibTrans" cxnId="{7216C3AA-9615-4FD8-A4C0-5625EE191E6E}">
      <dgm:prSet/>
      <dgm:spPr/>
      <dgm:t>
        <a:bodyPr/>
        <a:lstStyle/>
        <a:p>
          <a:endParaRPr lang="zh-TW" altLang="en-US"/>
        </a:p>
      </dgm:t>
    </dgm:pt>
    <dgm:pt modelId="{0B0D18B5-2472-4600-A3EA-D0B8BBFA4112}">
      <dgm:prSet phldrT="[文字]" custT="1"/>
      <dgm:spPr/>
      <dgm:t>
        <a:bodyPr/>
        <a:lstStyle/>
        <a:p>
          <a:r>
            <a:rPr lang="zh-TW" altLang="en-US" sz="2400" b="1" dirty="0" smtClean="0">
              <a:latin typeface="+mj-ea"/>
              <a:ea typeface="+mj-ea"/>
            </a:rPr>
            <a:t>強化農民風險管理能力</a:t>
          </a:r>
          <a:endParaRPr lang="zh-TW" altLang="en-US" sz="2400" b="1" dirty="0">
            <a:latin typeface="+mj-ea"/>
            <a:ea typeface="+mj-ea"/>
          </a:endParaRPr>
        </a:p>
      </dgm:t>
    </dgm:pt>
    <dgm:pt modelId="{8254DEF9-71E9-4D65-9ABD-05ED72FA44EA}" type="parTrans" cxnId="{57F93079-2031-4694-A6EB-DD49390C6360}">
      <dgm:prSet/>
      <dgm:spPr/>
      <dgm:t>
        <a:bodyPr/>
        <a:lstStyle/>
        <a:p>
          <a:endParaRPr lang="zh-TW" altLang="en-US"/>
        </a:p>
      </dgm:t>
    </dgm:pt>
    <dgm:pt modelId="{53EC1E0D-20FA-4186-AE52-9D3C864FCD20}" type="sibTrans" cxnId="{57F93079-2031-4694-A6EB-DD49390C6360}">
      <dgm:prSet/>
      <dgm:spPr/>
      <dgm:t>
        <a:bodyPr/>
        <a:lstStyle/>
        <a:p>
          <a:endParaRPr lang="zh-TW" altLang="en-US"/>
        </a:p>
      </dgm:t>
    </dgm:pt>
    <dgm:pt modelId="{C19FA337-D4FD-4A46-9E56-F56ABDDE7415}">
      <dgm:prSet phldrT="[文字]" custT="1"/>
      <dgm:spPr/>
      <dgm:t>
        <a:bodyPr/>
        <a:lstStyle/>
        <a:p>
          <a:r>
            <a:rPr lang="zh-TW" altLang="en-US" sz="2400" b="1" dirty="0" smtClean="0">
              <a:latin typeface="+mj-ea"/>
              <a:ea typeface="+mj-ea"/>
            </a:rPr>
            <a:t>穩定農業經營增加農業的韌性</a:t>
          </a:r>
          <a:endParaRPr lang="zh-TW" altLang="en-US" sz="2400" b="1" dirty="0">
            <a:latin typeface="+mj-ea"/>
            <a:ea typeface="+mj-ea"/>
          </a:endParaRPr>
        </a:p>
      </dgm:t>
    </dgm:pt>
    <dgm:pt modelId="{F4B6F8E6-4C38-4F4A-89C6-FB19EE853F56}" type="parTrans" cxnId="{09D5B61A-A687-4937-9C3C-0F1A71952701}">
      <dgm:prSet/>
      <dgm:spPr/>
      <dgm:t>
        <a:bodyPr/>
        <a:lstStyle/>
        <a:p>
          <a:endParaRPr lang="zh-TW" altLang="en-US"/>
        </a:p>
      </dgm:t>
    </dgm:pt>
    <dgm:pt modelId="{C7BCA15C-F3D1-495A-B8CB-83CB1BCC6017}" type="sibTrans" cxnId="{09D5B61A-A687-4937-9C3C-0F1A71952701}">
      <dgm:prSet/>
      <dgm:spPr/>
      <dgm:t>
        <a:bodyPr/>
        <a:lstStyle/>
        <a:p>
          <a:endParaRPr lang="zh-TW" altLang="en-US"/>
        </a:p>
      </dgm:t>
    </dgm:pt>
    <dgm:pt modelId="{B269E9F1-4FC5-4ED0-8BCE-C3671960E7A8}">
      <dgm:prSet phldrT="[文字]" custT="1"/>
      <dgm:spPr/>
      <dgm:t>
        <a:bodyPr/>
        <a:lstStyle/>
        <a:p>
          <a:pPr>
            <a:lnSpc>
              <a:spcPts val="2600"/>
            </a:lnSpc>
            <a:spcAft>
              <a:spcPts val="0"/>
            </a:spcAft>
          </a:pPr>
          <a:r>
            <a:rPr lang="zh-TW" altLang="en-US" sz="2000" b="1" dirty="0" smtClean="0">
              <a:latin typeface="+mj-ea"/>
              <a:ea typeface="+mj-ea"/>
            </a:rPr>
            <a:t>透過保險理賠有助於提升農民災後復耕復養、融資還款能力，進而促進農業投資，使農業體質更為強韌。</a:t>
          </a:r>
          <a:endParaRPr lang="zh-TW" altLang="en-US" sz="2000" b="1" dirty="0">
            <a:latin typeface="+mj-ea"/>
            <a:ea typeface="+mj-ea"/>
          </a:endParaRPr>
        </a:p>
      </dgm:t>
    </dgm:pt>
    <dgm:pt modelId="{C9FC4850-2A1A-4A03-8FB5-FFE0456EBD8D}" type="parTrans" cxnId="{D2BFC7F6-9CD0-4F25-BA74-65EC850073F8}">
      <dgm:prSet/>
      <dgm:spPr/>
      <dgm:t>
        <a:bodyPr/>
        <a:lstStyle/>
        <a:p>
          <a:endParaRPr lang="zh-TW" altLang="en-US"/>
        </a:p>
      </dgm:t>
    </dgm:pt>
    <dgm:pt modelId="{6C97CA88-77E3-4B1E-948C-CEA332615277}" type="sibTrans" cxnId="{D2BFC7F6-9CD0-4F25-BA74-65EC850073F8}">
      <dgm:prSet/>
      <dgm:spPr/>
      <dgm:t>
        <a:bodyPr/>
        <a:lstStyle/>
        <a:p>
          <a:endParaRPr lang="zh-TW" altLang="en-US"/>
        </a:p>
      </dgm:t>
    </dgm:pt>
    <dgm:pt modelId="{8942019A-CAA2-4434-966E-C908278C4AC3}">
      <dgm:prSet phldrT="[文字]" custT="1"/>
      <dgm:spPr/>
      <dgm:t>
        <a:bodyPr/>
        <a:lstStyle/>
        <a:p>
          <a:r>
            <a:rPr lang="zh-TW" altLang="en-US" sz="2400" b="1" dirty="0" smtClean="0">
              <a:latin typeface="+mj-ea"/>
              <a:ea typeface="+mj-ea"/>
            </a:rPr>
            <a:t>提高農業經營保障</a:t>
          </a:r>
          <a:endParaRPr lang="zh-TW" altLang="en-US" sz="2400" b="1" dirty="0">
            <a:latin typeface="+mj-ea"/>
            <a:ea typeface="+mj-ea"/>
          </a:endParaRPr>
        </a:p>
      </dgm:t>
    </dgm:pt>
    <dgm:pt modelId="{FB8C1068-058B-4E8D-87DE-5529849F23BD}" type="parTrans" cxnId="{CC4662C2-3AF0-454E-802D-05818A0CA813}">
      <dgm:prSet/>
      <dgm:spPr/>
      <dgm:t>
        <a:bodyPr/>
        <a:lstStyle/>
        <a:p>
          <a:endParaRPr lang="zh-TW" altLang="en-US"/>
        </a:p>
      </dgm:t>
    </dgm:pt>
    <dgm:pt modelId="{462A005F-A2FE-48F6-B821-A23EB3BD23DD}" type="sibTrans" cxnId="{CC4662C2-3AF0-454E-802D-05818A0CA813}">
      <dgm:prSet/>
      <dgm:spPr/>
      <dgm:t>
        <a:bodyPr/>
        <a:lstStyle/>
        <a:p>
          <a:endParaRPr lang="zh-TW" altLang="en-US"/>
        </a:p>
      </dgm:t>
    </dgm:pt>
    <dgm:pt modelId="{1FF3D5F0-CDF6-4167-AC5D-7C9F75DAFD3B}">
      <dgm:prSet phldrT="[文字]" custT="1"/>
      <dgm:spPr/>
      <dgm:t>
        <a:bodyPr/>
        <a:lstStyle/>
        <a:p>
          <a:pPr>
            <a:lnSpc>
              <a:spcPts val="2600"/>
            </a:lnSpc>
            <a:spcAft>
              <a:spcPts val="0"/>
            </a:spcAft>
          </a:pPr>
          <a:r>
            <a:rPr lang="zh-TW" altLang="en-US" sz="2000" b="1" dirty="0" smtClean="0">
              <a:latin typeface="+mj-ea"/>
              <a:ea typeface="+mj-ea"/>
            </a:rPr>
            <a:t>建構完善農業保險制度、推動農業保險，提高農民遭受天然災害及疫病、蟲害時的保障。</a:t>
          </a:r>
          <a:endParaRPr lang="zh-TW" altLang="en-US" sz="2000" b="1" dirty="0">
            <a:latin typeface="+mj-ea"/>
            <a:ea typeface="+mj-ea"/>
          </a:endParaRPr>
        </a:p>
      </dgm:t>
    </dgm:pt>
    <dgm:pt modelId="{57F376A7-4239-46C7-BC6A-562E89E8C884}" type="parTrans" cxnId="{75EEDCDF-33F9-493B-918D-839C44E6A3B7}">
      <dgm:prSet/>
      <dgm:spPr/>
      <dgm:t>
        <a:bodyPr/>
        <a:lstStyle/>
        <a:p>
          <a:endParaRPr lang="zh-TW" altLang="en-US"/>
        </a:p>
      </dgm:t>
    </dgm:pt>
    <dgm:pt modelId="{08BF84CD-C9A4-435E-8414-3020A7B8AA85}" type="sibTrans" cxnId="{75EEDCDF-33F9-493B-918D-839C44E6A3B7}">
      <dgm:prSet/>
      <dgm:spPr/>
      <dgm:t>
        <a:bodyPr/>
        <a:lstStyle/>
        <a:p>
          <a:endParaRPr lang="zh-TW" altLang="en-US"/>
        </a:p>
      </dgm:t>
    </dgm:pt>
    <dgm:pt modelId="{21D07359-4F7C-4BF8-B2BF-ACBEA678B819}">
      <dgm:prSet phldrT="[文字]" custT="1"/>
      <dgm:spPr/>
      <dgm:t>
        <a:bodyPr/>
        <a:lstStyle/>
        <a:p>
          <a:pPr>
            <a:lnSpc>
              <a:spcPts val="2600"/>
            </a:lnSpc>
            <a:spcAft>
              <a:spcPts val="0"/>
            </a:spcAft>
          </a:pPr>
          <a:r>
            <a:rPr lang="zh-TW" altLang="en-US" sz="2000" b="1" dirty="0" smtClean="0">
              <a:latin typeface="+mj-ea"/>
              <a:ea typeface="+mj-ea"/>
            </a:rPr>
            <a:t>確立政府提供農民長期穩定的保險費補助，使農漁民透過部分保費分擔及保單設計自負額條款，建立起風險分攤及管理概念。</a:t>
          </a:r>
          <a:endParaRPr lang="zh-TW" altLang="en-US" sz="2000" b="1" dirty="0">
            <a:latin typeface="+mj-ea"/>
            <a:ea typeface="+mj-ea"/>
          </a:endParaRPr>
        </a:p>
      </dgm:t>
    </dgm:pt>
    <dgm:pt modelId="{7176EBEF-A916-48DA-8524-F1A23A932DDC}" type="parTrans" cxnId="{2ACF3665-7BE8-4FCB-8858-07C6BCED6E23}">
      <dgm:prSet/>
      <dgm:spPr/>
      <dgm:t>
        <a:bodyPr/>
        <a:lstStyle/>
        <a:p>
          <a:endParaRPr lang="zh-TW" altLang="en-US"/>
        </a:p>
      </dgm:t>
    </dgm:pt>
    <dgm:pt modelId="{91F1DD41-D8D7-4832-B386-A3553DDEF579}" type="sibTrans" cxnId="{2ACF3665-7BE8-4FCB-8858-07C6BCED6E23}">
      <dgm:prSet/>
      <dgm:spPr/>
      <dgm:t>
        <a:bodyPr/>
        <a:lstStyle/>
        <a:p>
          <a:endParaRPr lang="zh-TW" altLang="en-US"/>
        </a:p>
      </dgm:t>
    </dgm:pt>
    <dgm:pt modelId="{EC211775-2E0F-44C9-8E6A-0F761FBCD684}" type="pres">
      <dgm:prSet presAssocID="{A6B78369-713F-46C2-AA38-13C4713B612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CE2F58E5-12CC-4F3C-8DFC-0C5F33CF79F4}" type="pres">
      <dgm:prSet presAssocID="{7FF982D1-9A22-4E13-B4DE-7A3463F0FE03}" presName="parentLin" presStyleCnt="0"/>
      <dgm:spPr/>
      <dgm:t>
        <a:bodyPr/>
        <a:lstStyle/>
        <a:p>
          <a:endParaRPr lang="zh-TW" altLang="en-US"/>
        </a:p>
      </dgm:t>
    </dgm:pt>
    <dgm:pt modelId="{82DB4FCA-5F81-4E4E-9D5D-DA0AC478F3F0}" type="pres">
      <dgm:prSet presAssocID="{7FF982D1-9A22-4E13-B4DE-7A3463F0FE03}" presName="parentLeftMargin" presStyleLbl="node1" presStyleIdx="0" presStyleCnt="4"/>
      <dgm:spPr/>
      <dgm:t>
        <a:bodyPr/>
        <a:lstStyle/>
        <a:p>
          <a:endParaRPr lang="zh-TW" altLang="en-US"/>
        </a:p>
      </dgm:t>
    </dgm:pt>
    <dgm:pt modelId="{2F64A9C9-F4C8-423A-A971-FD9A2A5A2C9D}" type="pres">
      <dgm:prSet presAssocID="{7FF982D1-9A22-4E13-B4DE-7A3463F0FE03}" presName="parentText" presStyleLbl="node1" presStyleIdx="0" presStyleCnt="4" custScaleY="114329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A3EFE4A-9A23-48F0-8E0D-E257A25E27AC}" type="pres">
      <dgm:prSet presAssocID="{7FF982D1-9A22-4E13-B4DE-7A3463F0FE03}" presName="negativeSpace" presStyleCnt="0"/>
      <dgm:spPr/>
      <dgm:t>
        <a:bodyPr/>
        <a:lstStyle/>
        <a:p>
          <a:endParaRPr lang="zh-TW" altLang="en-US"/>
        </a:p>
      </dgm:t>
    </dgm:pt>
    <dgm:pt modelId="{C0251974-5213-4C97-9177-EBE0AB5EA221}" type="pres">
      <dgm:prSet presAssocID="{7FF982D1-9A22-4E13-B4DE-7A3463F0FE03}" presName="childText" presStyleLbl="conFgAcc1" presStyleIdx="0" presStyleCnt="4" custScaleY="8861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E4CD2D8-D35C-449B-9837-5F0EFF356F31}" type="pres">
      <dgm:prSet presAssocID="{6F59CE60-AB8B-40A8-ADA5-D0C2D9BDD5BA}" presName="spaceBetweenRectangles" presStyleCnt="0"/>
      <dgm:spPr/>
      <dgm:t>
        <a:bodyPr/>
        <a:lstStyle/>
        <a:p>
          <a:endParaRPr lang="zh-TW" altLang="en-US"/>
        </a:p>
      </dgm:t>
    </dgm:pt>
    <dgm:pt modelId="{D1FEBFD6-D040-4DB5-B83B-E8D7A426369B}" type="pres">
      <dgm:prSet presAssocID="{8942019A-CAA2-4434-966E-C908278C4AC3}" presName="parentLin" presStyleCnt="0"/>
      <dgm:spPr/>
      <dgm:t>
        <a:bodyPr/>
        <a:lstStyle/>
        <a:p>
          <a:endParaRPr lang="zh-TW" altLang="en-US"/>
        </a:p>
      </dgm:t>
    </dgm:pt>
    <dgm:pt modelId="{E8C27AA2-C883-4664-9903-F9FFC17A1386}" type="pres">
      <dgm:prSet presAssocID="{8942019A-CAA2-4434-966E-C908278C4AC3}" presName="parentLeftMargin" presStyleLbl="node1" presStyleIdx="0" presStyleCnt="4"/>
      <dgm:spPr/>
      <dgm:t>
        <a:bodyPr/>
        <a:lstStyle/>
        <a:p>
          <a:endParaRPr lang="zh-TW" altLang="en-US"/>
        </a:p>
      </dgm:t>
    </dgm:pt>
    <dgm:pt modelId="{F7B27041-A70F-42BD-A063-C69668075299}" type="pres">
      <dgm:prSet presAssocID="{8942019A-CAA2-4434-966E-C908278C4AC3}" presName="parentText" presStyleLbl="node1" presStyleIdx="1" presStyleCnt="4" custScaleY="113821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2301CFC-8948-4D89-9C2E-F9F93B9CCE39}" type="pres">
      <dgm:prSet presAssocID="{8942019A-CAA2-4434-966E-C908278C4AC3}" presName="negativeSpace" presStyleCnt="0"/>
      <dgm:spPr/>
      <dgm:t>
        <a:bodyPr/>
        <a:lstStyle/>
        <a:p>
          <a:endParaRPr lang="zh-TW" altLang="en-US"/>
        </a:p>
      </dgm:t>
    </dgm:pt>
    <dgm:pt modelId="{0B1597C7-3353-445E-9DFB-CAEF81AC1B30}" type="pres">
      <dgm:prSet presAssocID="{8942019A-CAA2-4434-966E-C908278C4AC3}" presName="childText" presStyleLbl="conFgAcc1" presStyleIdx="1" presStyleCnt="4" custScaleY="8861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069E0EC-EF10-4CC2-A9FF-74479500A540}" type="pres">
      <dgm:prSet presAssocID="{462A005F-A2FE-48F6-B821-A23EB3BD23DD}" presName="spaceBetweenRectangles" presStyleCnt="0"/>
      <dgm:spPr/>
      <dgm:t>
        <a:bodyPr/>
        <a:lstStyle/>
        <a:p>
          <a:endParaRPr lang="zh-TW" altLang="en-US"/>
        </a:p>
      </dgm:t>
    </dgm:pt>
    <dgm:pt modelId="{B03F511C-5A6E-4877-9299-488922B83002}" type="pres">
      <dgm:prSet presAssocID="{0B0D18B5-2472-4600-A3EA-D0B8BBFA4112}" presName="parentLin" presStyleCnt="0"/>
      <dgm:spPr/>
      <dgm:t>
        <a:bodyPr/>
        <a:lstStyle/>
        <a:p>
          <a:endParaRPr lang="zh-TW" altLang="en-US"/>
        </a:p>
      </dgm:t>
    </dgm:pt>
    <dgm:pt modelId="{CE8A27FC-B96B-413B-A3A4-1F9AE7118ACD}" type="pres">
      <dgm:prSet presAssocID="{0B0D18B5-2472-4600-A3EA-D0B8BBFA4112}" presName="parentLeftMargin" presStyleLbl="node1" presStyleIdx="1" presStyleCnt="4"/>
      <dgm:spPr/>
      <dgm:t>
        <a:bodyPr/>
        <a:lstStyle/>
        <a:p>
          <a:endParaRPr lang="zh-TW" altLang="en-US"/>
        </a:p>
      </dgm:t>
    </dgm:pt>
    <dgm:pt modelId="{E0BF8759-2780-493E-B87E-9D15172F5453}" type="pres">
      <dgm:prSet presAssocID="{0B0D18B5-2472-4600-A3EA-D0B8BBFA4112}" presName="parentText" presStyleLbl="node1" presStyleIdx="2" presStyleCnt="4" custScaleY="113821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558672F-DAEF-4ED9-B894-742506E6C72A}" type="pres">
      <dgm:prSet presAssocID="{0B0D18B5-2472-4600-A3EA-D0B8BBFA4112}" presName="negativeSpace" presStyleCnt="0"/>
      <dgm:spPr/>
      <dgm:t>
        <a:bodyPr/>
        <a:lstStyle/>
        <a:p>
          <a:endParaRPr lang="zh-TW" altLang="en-US"/>
        </a:p>
      </dgm:t>
    </dgm:pt>
    <dgm:pt modelId="{6C6143FC-E94B-460C-AC4D-354901D67E22}" type="pres">
      <dgm:prSet presAssocID="{0B0D18B5-2472-4600-A3EA-D0B8BBFA4112}" presName="childText" presStyleLbl="conFgAcc1" presStyleIdx="2" presStyleCnt="4" custScaleY="9443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572968B-2CD8-4C6B-9064-CC47C7ACA654}" type="pres">
      <dgm:prSet presAssocID="{53EC1E0D-20FA-4186-AE52-9D3C864FCD20}" presName="spaceBetweenRectangles" presStyleCnt="0"/>
      <dgm:spPr/>
      <dgm:t>
        <a:bodyPr/>
        <a:lstStyle/>
        <a:p>
          <a:endParaRPr lang="zh-TW" altLang="en-US"/>
        </a:p>
      </dgm:t>
    </dgm:pt>
    <dgm:pt modelId="{1348E192-F23D-41C6-879D-3D302BF75412}" type="pres">
      <dgm:prSet presAssocID="{C19FA337-D4FD-4A46-9E56-F56ABDDE7415}" presName="parentLin" presStyleCnt="0"/>
      <dgm:spPr/>
      <dgm:t>
        <a:bodyPr/>
        <a:lstStyle/>
        <a:p>
          <a:endParaRPr lang="zh-TW" altLang="en-US"/>
        </a:p>
      </dgm:t>
    </dgm:pt>
    <dgm:pt modelId="{A9FFB6E2-D6AB-4EB6-955C-87950C9E1D2B}" type="pres">
      <dgm:prSet presAssocID="{C19FA337-D4FD-4A46-9E56-F56ABDDE7415}" presName="parentLeftMargin" presStyleLbl="node1" presStyleIdx="2" presStyleCnt="4"/>
      <dgm:spPr/>
      <dgm:t>
        <a:bodyPr/>
        <a:lstStyle/>
        <a:p>
          <a:endParaRPr lang="zh-TW" altLang="en-US"/>
        </a:p>
      </dgm:t>
    </dgm:pt>
    <dgm:pt modelId="{4E4CAC15-2F4E-4222-A7B4-909AB5E94FC5}" type="pres">
      <dgm:prSet presAssocID="{C19FA337-D4FD-4A46-9E56-F56ABDDE7415}" presName="parentText" presStyleLbl="node1" presStyleIdx="3" presStyleCnt="4" custScaleY="113821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1D2FCB7-C849-4CC3-81A5-711A935F372A}" type="pres">
      <dgm:prSet presAssocID="{C19FA337-D4FD-4A46-9E56-F56ABDDE7415}" presName="negativeSpace" presStyleCnt="0"/>
      <dgm:spPr/>
      <dgm:t>
        <a:bodyPr/>
        <a:lstStyle/>
        <a:p>
          <a:endParaRPr lang="zh-TW" altLang="en-US"/>
        </a:p>
      </dgm:t>
    </dgm:pt>
    <dgm:pt modelId="{900EEEF7-0BBA-4A11-A7E8-82435E23B1AF}" type="pres">
      <dgm:prSet presAssocID="{C19FA337-D4FD-4A46-9E56-F56ABDDE7415}" presName="childText" presStyleLbl="conFgAcc1" presStyleIdx="3" presStyleCnt="4" custScaleY="9167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070C442-4DC7-42CD-B251-77A1FBCA9B28}" type="presOf" srcId="{7FF982D1-9A22-4E13-B4DE-7A3463F0FE03}" destId="{82DB4FCA-5F81-4E4E-9D5D-DA0AC478F3F0}" srcOrd="0" destOrd="0" presId="urn:microsoft.com/office/officeart/2005/8/layout/list1"/>
    <dgm:cxn modelId="{C4B4FEF1-ED9A-472D-9EC8-736383137395}" type="presOf" srcId="{1FF3D5F0-CDF6-4167-AC5D-7C9F75DAFD3B}" destId="{0B1597C7-3353-445E-9DFB-CAEF81AC1B30}" srcOrd="0" destOrd="0" presId="urn:microsoft.com/office/officeart/2005/8/layout/list1"/>
    <dgm:cxn modelId="{A4FDE2C7-3882-4EB3-BB42-8AB076105D66}" type="presOf" srcId="{21D07359-4F7C-4BF8-B2BF-ACBEA678B819}" destId="{6C6143FC-E94B-460C-AC4D-354901D67E22}" srcOrd="0" destOrd="0" presId="urn:microsoft.com/office/officeart/2005/8/layout/list1"/>
    <dgm:cxn modelId="{D2BFC7F6-9CD0-4F25-BA74-65EC850073F8}" srcId="{C19FA337-D4FD-4A46-9E56-F56ABDDE7415}" destId="{B269E9F1-4FC5-4ED0-8BCE-C3671960E7A8}" srcOrd="0" destOrd="0" parTransId="{C9FC4850-2A1A-4A03-8FB5-FFE0456EBD8D}" sibTransId="{6C97CA88-77E3-4B1E-948C-CEA332615277}"/>
    <dgm:cxn modelId="{63863DD7-F44B-4666-AB0F-1954B365E4EC}" type="presOf" srcId="{A6B78369-713F-46C2-AA38-13C4713B612E}" destId="{EC211775-2E0F-44C9-8E6A-0F761FBCD684}" srcOrd="0" destOrd="0" presId="urn:microsoft.com/office/officeart/2005/8/layout/list1"/>
    <dgm:cxn modelId="{A710EF2A-E3F0-48AF-8F44-80825BCB9F86}" type="presOf" srcId="{C19FA337-D4FD-4A46-9E56-F56ABDDE7415}" destId="{4E4CAC15-2F4E-4222-A7B4-909AB5E94FC5}" srcOrd="1" destOrd="0" presId="urn:microsoft.com/office/officeart/2005/8/layout/list1"/>
    <dgm:cxn modelId="{2ACF3665-7BE8-4FCB-8858-07C6BCED6E23}" srcId="{0B0D18B5-2472-4600-A3EA-D0B8BBFA4112}" destId="{21D07359-4F7C-4BF8-B2BF-ACBEA678B819}" srcOrd="0" destOrd="0" parTransId="{7176EBEF-A916-48DA-8524-F1A23A932DDC}" sibTransId="{91F1DD41-D8D7-4832-B386-A3553DDEF579}"/>
    <dgm:cxn modelId="{09D5B61A-A687-4937-9C3C-0F1A71952701}" srcId="{A6B78369-713F-46C2-AA38-13C4713B612E}" destId="{C19FA337-D4FD-4A46-9E56-F56ABDDE7415}" srcOrd="3" destOrd="0" parTransId="{F4B6F8E6-4C38-4F4A-89C6-FB19EE853F56}" sibTransId="{C7BCA15C-F3D1-495A-B8CB-83CB1BCC6017}"/>
    <dgm:cxn modelId="{75EEDCDF-33F9-493B-918D-839C44E6A3B7}" srcId="{8942019A-CAA2-4434-966E-C908278C4AC3}" destId="{1FF3D5F0-CDF6-4167-AC5D-7C9F75DAFD3B}" srcOrd="0" destOrd="0" parTransId="{57F376A7-4239-46C7-BC6A-562E89E8C884}" sibTransId="{08BF84CD-C9A4-435E-8414-3020A7B8AA85}"/>
    <dgm:cxn modelId="{385DDB64-4951-4454-AB8F-F0E8A727F7D2}" type="presOf" srcId="{77C2CF45-CE1B-4150-94C6-3442701F0362}" destId="{C0251974-5213-4C97-9177-EBE0AB5EA221}" srcOrd="0" destOrd="0" presId="urn:microsoft.com/office/officeart/2005/8/layout/list1"/>
    <dgm:cxn modelId="{CC4662C2-3AF0-454E-802D-05818A0CA813}" srcId="{A6B78369-713F-46C2-AA38-13C4713B612E}" destId="{8942019A-CAA2-4434-966E-C908278C4AC3}" srcOrd="1" destOrd="0" parTransId="{FB8C1068-058B-4E8D-87DE-5529849F23BD}" sibTransId="{462A005F-A2FE-48F6-B821-A23EB3BD23DD}"/>
    <dgm:cxn modelId="{57F93079-2031-4694-A6EB-DD49390C6360}" srcId="{A6B78369-713F-46C2-AA38-13C4713B612E}" destId="{0B0D18B5-2472-4600-A3EA-D0B8BBFA4112}" srcOrd="2" destOrd="0" parTransId="{8254DEF9-71E9-4D65-9ABD-05ED72FA44EA}" sibTransId="{53EC1E0D-20FA-4186-AE52-9D3C864FCD20}"/>
    <dgm:cxn modelId="{B033CAAE-6681-44E4-B6DF-B9209C372C32}" srcId="{A6B78369-713F-46C2-AA38-13C4713B612E}" destId="{7FF982D1-9A22-4E13-B4DE-7A3463F0FE03}" srcOrd="0" destOrd="0" parTransId="{EE44E0BF-FED3-4159-85D1-203AD0F583B7}" sibTransId="{6F59CE60-AB8B-40A8-ADA5-D0C2D9BDD5BA}"/>
    <dgm:cxn modelId="{5AEFC209-2481-449F-AD14-4952D0804F30}" type="presOf" srcId="{B269E9F1-4FC5-4ED0-8BCE-C3671960E7A8}" destId="{900EEEF7-0BBA-4A11-A7E8-82435E23B1AF}" srcOrd="0" destOrd="0" presId="urn:microsoft.com/office/officeart/2005/8/layout/list1"/>
    <dgm:cxn modelId="{7216C3AA-9615-4FD8-A4C0-5625EE191E6E}" srcId="{7FF982D1-9A22-4E13-B4DE-7A3463F0FE03}" destId="{77C2CF45-CE1B-4150-94C6-3442701F0362}" srcOrd="0" destOrd="0" parTransId="{60176A7A-88DA-4E0E-B21C-D24FA6B2C945}" sibTransId="{63CC385F-1F2E-4922-829B-48A49A8F8015}"/>
    <dgm:cxn modelId="{543D1DAF-D63A-4CF9-A2A7-638155253EE2}" type="presOf" srcId="{8942019A-CAA2-4434-966E-C908278C4AC3}" destId="{E8C27AA2-C883-4664-9903-F9FFC17A1386}" srcOrd="0" destOrd="0" presId="urn:microsoft.com/office/officeart/2005/8/layout/list1"/>
    <dgm:cxn modelId="{70E6AD62-D9B6-4F7A-BE10-2C634D5EA407}" type="presOf" srcId="{0B0D18B5-2472-4600-A3EA-D0B8BBFA4112}" destId="{E0BF8759-2780-493E-B87E-9D15172F5453}" srcOrd="1" destOrd="0" presId="urn:microsoft.com/office/officeart/2005/8/layout/list1"/>
    <dgm:cxn modelId="{FF592F07-3264-4EB5-BA6E-ACEFD8FC8569}" type="presOf" srcId="{8942019A-CAA2-4434-966E-C908278C4AC3}" destId="{F7B27041-A70F-42BD-A063-C69668075299}" srcOrd="1" destOrd="0" presId="urn:microsoft.com/office/officeart/2005/8/layout/list1"/>
    <dgm:cxn modelId="{154842B1-0569-477B-B884-BAC1972BF7E0}" type="presOf" srcId="{7FF982D1-9A22-4E13-B4DE-7A3463F0FE03}" destId="{2F64A9C9-F4C8-423A-A971-FD9A2A5A2C9D}" srcOrd="1" destOrd="0" presId="urn:microsoft.com/office/officeart/2005/8/layout/list1"/>
    <dgm:cxn modelId="{45E39A79-AD6F-4E79-BC89-219B1B78F1E6}" type="presOf" srcId="{0B0D18B5-2472-4600-A3EA-D0B8BBFA4112}" destId="{CE8A27FC-B96B-413B-A3A4-1F9AE7118ACD}" srcOrd="0" destOrd="0" presId="urn:microsoft.com/office/officeart/2005/8/layout/list1"/>
    <dgm:cxn modelId="{A1B5848B-30F9-41A5-87F9-301962D7C2DB}" type="presOf" srcId="{C19FA337-D4FD-4A46-9E56-F56ABDDE7415}" destId="{A9FFB6E2-D6AB-4EB6-955C-87950C9E1D2B}" srcOrd="0" destOrd="0" presId="urn:microsoft.com/office/officeart/2005/8/layout/list1"/>
    <dgm:cxn modelId="{0737A2B8-DAF5-479D-8C46-370B47C9B4F2}" type="presParOf" srcId="{EC211775-2E0F-44C9-8E6A-0F761FBCD684}" destId="{CE2F58E5-12CC-4F3C-8DFC-0C5F33CF79F4}" srcOrd="0" destOrd="0" presId="urn:microsoft.com/office/officeart/2005/8/layout/list1"/>
    <dgm:cxn modelId="{C1944581-78C1-4FE0-AA4D-CD3BF7997DFC}" type="presParOf" srcId="{CE2F58E5-12CC-4F3C-8DFC-0C5F33CF79F4}" destId="{82DB4FCA-5F81-4E4E-9D5D-DA0AC478F3F0}" srcOrd="0" destOrd="0" presId="urn:microsoft.com/office/officeart/2005/8/layout/list1"/>
    <dgm:cxn modelId="{C87AA30D-D746-46B8-8ADE-3A2587F88040}" type="presParOf" srcId="{CE2F58E5-12CC-4F3C-8DFC-0C5F33CF79F4}" destId="{2F64A9C9-F4C8-423A-A971-FD9A2A5A2C9D}" srcOrd="1" destOrd="0" presId="urn:microsoft.com/office/officeart/2005/8/layout/list1"/>
    <dgm:cxn modelId="{E6D49A2D-FBAB-412F-B806-8758D431CCA2}" type="presParOf" srcId="{EC211775-2E0F-44C9-8E6A-0F761FBCD684}" destId="{0A3EFE4A-9A23-48F0-8E0D-E257A25E27AC}" srcOrd="1" destOrd="0" presId="urn:microsoft.com/office/officeart/2005/8/layout/list1"/>
    <dgm:cxn modelId="{58BDCBB9-4806-4CFD-AB9C-DAA3DA7F2343}" type="presParOf" srcId="{EC211775-2E0F-44C9-8E6A-0F761FBCD684}" destId="{C0251974-5213-4C97-9177-EBE0AB5EA221}" srcOrd="2" destOrd="0" presId="urn:microsoft.com/office/officeart/2005/8/layout/list1"/>
    <dgm:cxn modelId="{D9AA1E89-A264-495E-B5B6-3B96266FEFF2}" type="presParOf" srcId="{EC211775-2E0F-44C9-8E6A-0F761FBCD684}" destId="{7E4CD2D8-D35C-449B-9837-5F0EFF356F31}" srcOrd="3" destOrd="0" presId="urn:microsoft.com/office/officeart/2005/8/layout/list1"/>
    <dgm:cxn modelId="{95BA7F99-426D-4D38-90B0-2716DF41EFC5}" type="presParOf" srcId="{EC211775-2E0F-44C9-8E6A-0F761FBCD684}" destId="{D1FEBFD6-D040-4DB5-B83B-E8D7A426369B}" srcOrd="4" destOrd="0" presId="urn:microsoft.com/office/officeart/2005/8/layout/list1"/>
    <dgm:cxn modelId="{4964DA60-D927-4FD3-90A8-7C1238299375}" type="presParOf" srcId="{D1FEBFD6-D040-4DB5-B83B-E8D7A426369B}" destId="{E8C27AA2-C883-4664-9903-F9FFC17A1386}" srcOrd="0" destOrd="0" presId="urn:microsoft.com/office/officeart/2005/8/layout/list1"/>
    <dgm:cxn modelId="{40C53D18-1E21-4A3D-B4A6-D2917BF01CC2}" type="presParOf" srcId="{D1FEBFD6-D040-4DB5-B83B-E8D7A426369B}" destId="{F7B27041-A70F-42BD-A063-C69668075299}" srcOrd="1" destOrd="0" presId="urn:microsoft.com/office/officeart/2005/8/layout/list1"/>
    <dgm:cxn modelId="{D0CEF99A-029B-4EF0-8E26-76A039426D38}" type="presParOf" srcId="{EC211775-2E0F-44C9-8E6A-0F761FBCD684}" destId="{32301CFC-8948-4D89-9C2E-F9F93B9CCE39}" srcOrd="5" destOrd="0" presId="urn:microsoft.com/office/officeart/2005/8/layout/list1"/>
    <dgm:cxn modelId="{C95488CF-F4E4-4EBB-BC0C-D21CB2E637E2}" type="presParOf" srcId="{EC211775-2E0F-44C9-8E6A-0F761FBCD684}" destId="{0B1597C7-3353-445E-9DFB-CAEF81AC1B30}" srcOrd="6" destOrd="0" presId="urn:microsoft.com/office/officeart/2005/8/layout/list1"/>
    <dgm:cxn modelId="{6CEE5363-25B8-487E-A2AC-744068A71B07}" type="presParOf" srcId="{EC211775-2E0F-44C9-8E6A-0F761FBCD684}" destId="{C069E0EC-EF10-4CC2-A9FF-74479500A540}" srcOrd="7" destOrd="0" presId="urn:microsoft.com/office/officeart/2005/8/layout/list1"/>
    <dgm:cxn modelId="{A473D721-0786-42CF-9887-D63D91A28DF0}" type="presParOf" srcId="{EC211775-2E0F-44C9-8E6A-0F761FBCD684}" destId="{B03F511C-5A6E-4877-9299-488922B83002}" srcOrd="8" destOrd="0" presId="urn:microsoft.com/office/officeart/2005/8/layout/list1"/>
    <dgm:cxn modelId="{CA8A6CEF-5AF5-4E54-B9D7-93614DE25059}" type="presParOf" srcId="{B03F511C-5A6E-4877-9299-488922B83002}" destId="{CE8A27FC-B96B-413B-A3A4-1F9AE7118ACD}" srcOrd="0" destOrd="0" presId="urn:microsoft.com/office/officeart/2005/8/layout/list1"/>
    <dgm:cxn modelId="{FA9CACEE-8DD8-43E4-97AC-9CEFF1612EE0}" type="presParOf" srcId="{B03F511C-5A6E-4877-9299-488922B83002}" destId="{E0BF8759-2780-493E-B87E-9D15172F5453}" srcOrd="1" destOrd="0" presId="urn:microsoft.com/office/officeart/2005/8/layout/list1"/>
    <dgm:cxn modelId="{8AE2F086-E3DC-407E-9674-0C26FF8EFE59}" type="presParOf" srcId="{EC211775-2E0F-44C9-8E6A-0F761FBCD684}" destId="{6558672F-DAEF-4ED9-B894-742506E6C72A}" srcOrd="9" destOrd="0" presId="urn:microsoft.com/office/officeart/2005/8/layout/list1"/>
    <dgm:cxn modelId="{BDB2D5CC-EC43-464D-A2AD-A008F5B49032}" type="presParOf" srcId="{EC211775-2E0F-44C9-8E6A-0F761FBCD684}" destId="{6C6143FC-E94B-460C-AC4D-354901D67E22}" srcOrd="10" destOrd="0" presId="urn:microsoft.com/office/officeart/2005/8/layout/list1"/>
    <dgm:cxn modelId="{98BE5555-8A41-46EC-8E05-77A1BCE66C5B}" type="presParOf" srcId="{EC211775-2E0F-44C9-8E6A-0F761FBCD684}" destId="{7572968B-2CD8-4C6B-9064-CC47C7ACA654}" srcOrd="11" destOrd="0" presId="urn:microsoft.com/office/officeart/2005/8/layout/list1"/>
    <dgm:cxn modelId="{B38DD5FB-1481-4B19-B187-FD00A780E901}" type="presParOf" srcId="{EC211775-2E0F-44C9-8E6A-0F761FBCD684}" destId="{1348E192-F23D-41C6-879D-3D302BF75412}" srcOrd="12" destOrd="0" presId="urn:microsoft.com/office/officeart/2005/8/layout/list1"/>
    <dgm:cxn modelId="{E7E1DF0B-9444-4ED5-A042-F01A5F36FAEF}" type="presParOf" srcId="{1348E192-F23D-41C6-879D-3D302BF75412}" destId="{A9FFB6E2-D6AB-4EB6-955C-87950C9E1D2B}" srcOrd="0" destOrd="0" presId="urn:microsoft.com/office/officeart/2005/8/layout/list1"/>
    <dgm:cxn modelId="{E687642A-BF01-42A0-9490-01F072517DCA}" type="presParOf" srcId="{1348E192-F23D-41C6-879D-3D302BF75412}" destId="{4E4CAC15-2F4E-4222-A7B4-909AB5E94FC5}" srcOrd="1" destOrd="0" presId="urn:microsoft.com/office/officeart/2005/8/layout/list1"/>
    <dgm:cxn modelId="{014C5684-DB57-4CBA-A76F-7721BFF0B161}" type="presParOf" srcId="{EC211775-2E0F-44C9-8E6A-0F761FBCD684}" destId="{71D2FCB7-C849-4CC3-81A5-711A935F372A}" srcOrd="13" destOrd="0" presId="urn:microsoft.com/office/officeart/2005/8/layout/list1"/>
    <dgm:cxn modelId="{9FDE3783-C78D-49D0-91CD-4823167A910B}" type="presParOf" srcId="{EC211775-2E0F-44C9-8E6A-0F761FBCD684}" destId="{900EEEF7-0BBA-4A11-A7E8-82435E23B1AF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1EF839D-6525-4491-945B-0A0CEF87CAC9}" type="doc">
      <dgm:prSet loTypeId="urn:microsoft.com/office/officeart/2005/8/layout/chevron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FA366FCF-7E96-40CE-8538-6CB1B9459B32}">
      <dgm:prSet phldrT="[文字]" phldr="1"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 dirty="0">
            <a:latin typeface="微軟正黑體" pitchFamily="34" charset="-120"/>
            <a:ea typeface="微軟正黑體" pitchFamily="34" charset="-120"/>
          </a:endParaRPr>
        </a:p>
      </dgm:t>
    </dgm:pt>
    <dgm:pt modelId="{3A7A95F4-EA03-499B-B601-16FBFFB2658C}" type="parTrans" cxnId="{79A42062-8361-48D4-A17D-41643A776E27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733A2C88-1172-4A65-AE3C-3AF628B6F747}" type="sibTrans" cxnId="{79A42062-8361-48D4-A17D-41643A776E27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3A6242B4-EE54-4E4E-99E1-9D350917461B}">
      <dgm:prSet phldrT="[文字]" custT="1"/>
      <dgm:spPr/>
      <dgm:t>
        <a:bodyPr/>
        <a:lstStyle/>
        <a:p>
          <a:pPr>
            <a:lnSpc>
              <a:spcPts val="25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1600" b="1" dirty="0" smtClean="0">
              <a:latin typeface="微軟正黑體" pitchFamily="34" charset="-120"/>
              <a:ea typeface="微軟正黑體" pitchFamily="34" charset="-120"/>
            </a:rPr>
            <a:t>第一章　總則（ </a:t>
          </a:r>
          <a:r>
            <a:rPr lang="en-US" altLang="zh-TW" sz="1600" b="1" dirty="0" smtClean="0">
              <a:latin typeface="微軟正黑體" pitchFamily="34" charset="-120"/>
              <a:ea typeface="微軟正黑體" pitchFamily="34" charset="-120"/>
            </a:rPr>
            <a:t>§1~ §4</a:t>
          </a:r>
          <a:r>
            <a:rPr lang="zh-TW" altLang="en-US" sz="1600" b="1" dirty="0" smtClean="0">
              <a:latin typeface="微軟正黑體" pitchFamily="34" charset="-120"/>
              <a:ea typeface="微軟正黑體" pitchFamily="34" charset="-120"/>
            </a:rPr>
            <a:t>）</a:t>
          </a:r>
          <a:endParaRPr lang="zh-TW" altLang="en-US" sz="1600" dirty="0">
            <a:latin typeface="微軟正黑體" pitchFamily="34" charset="-120"/>
            <a:ea typeface="微軟正黑體" pitchFamily="34" charset="-120"/>
          </a:endParaRPr>
        </a:p>
      </dgm:t>
    </dgm:pt>
    <dgm:pt modelId="{C4F0CD31-8533-4917-A3BB-557F5A8700DE}" type="parTrans" cxnId="{D457CCD9-13F2-4BC3-B322-0387CDEAD646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86A42390-3C33-4C75-B772-2110C5B40B91}" type="sibTrans" cxnId="{D457CCD9-13F2-4BC3-B322-0387CDEAD646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2AEDD649-92F5-4C6E-B93D-A152939F3D50}">
      <dgm:prSet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 dirty="0">
            <a:latin typeface="微軟正黑體" pitchFamily="34" charset="-120"/>
            <a:ea typeface="微軟正黑體" pitchFamily="34" charset="-120"/>
          </a:endParaRPr>
        </a:p>
      </dgm:t>
    </dgm:pt>
    <dgm:pt modelId="{2E4E5C42-5F6E-4FA0-8440-C978B74F50F0}" type="parTrans" cxnId="{F21E1DF6-D641-44D7-9E03-E2F7C7F6ABFD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DA1CF1F6-D6DD-47E7-B31E-787342CE8DBA}" type="sibTrans" cxnId="{F21E1DF6-D641-44D7-9E03-E2F7C7F6ABFD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03A44027-EB98-4E7F-B682-94FC21682EBE}">
      <dgm:prSet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 dirty="0">
            <a:latin typeface="微軟正黑體" pitchFamily="34" charset="-120"/>
            <a:ea typeface="微軟正黑體" pitchFamily="34" charset="-120"/>
          </a:endParaRPr>
        </a:p>
      </dgm:t>
    </dgm:pt>
    <dgm:pt modelId="{1080BE64-CBB1-4B29-AD1A-1ABE39836EAE}" type="parTrans" cxnId="{F1A05C03-E8C0-4769-A8EF-EB34C0A8578B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EE261A60-7510-4E53-BA5C-913B40AD2160}" type="sibTrans" cxnId="{F1A05C03-E8C0-4769-A8EF-EB34C0A8578B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41495B8E-E160-4FA7-B541-09AFCB3D5790}">
      <dgm:prSet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 dirty="0">
            <a:latin typeface="微軟正黑體" pitchFamily="34" charset="-120"/>
            <a:ea typeface="微軟正黑體" pitchFamily="34" charset="-120"/>
          </a:endParaRPr>
        </a:p>
      </dgm:t>
    </dgm:pt>
    <dgm:pt modelId="{5DFF2C11-B288-4AC5-B973-53E7EF3722E6}" type="parTrans" cxnId="{F6CADB93-748C-4C0E-AA02-056378C6DDB5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6FB3E503-799B-4ABE-BBCB-9C82F3EBCF3F}" type="sibTrans" cxnId="{F6CADB93-748C-4C0E-AA02-056378C6DDB5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7D313535-52C1-49DB-ADDC-D1A6D53EFDE2}">
      <dgm:prSet custT="1"/>
      <dgm:spPr/>
      <dgm:t>
        <a:bodyPr/>
        <a:lstStyle/>
        <a:p>
          <a:pPr>
            <a:lnSpc>
              <a:spcPts val="25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b="1" dirty="0" smtClean="0">
              <a:latin typeface="微軟正黑體" pitchFamily="34" charset="-120"/>
              <a:ea typeface="微軟正黑體" pitchFamily="34" charset="-120"/>
            </a:rPr>
            <a:t>第二章　</a:t>
          </a:r>
          <a:r>
            <a:rPr lang="zh-TW" altLang="zh-TW" sz="1600" b="1" dirty="0" smtClean="0">
              <a:latin typeface="微軟正黑體" pitchFamily="34" charset="-120"/>
              <a:ea typeface="微軟正黑體" pitchFamily="34" charset="-120"/>
            </a:rPr>
            <a:t>農業保險之推動</a:t>
          </a:r>
          <a:r>
            <a:rPr lang="zh-TW" altLang="en-US" sz="1600" b="1" dirty="0" smtClean="0">
              <a:latin typeface="微軟正黑體" pitchFamily="34" charset="-120"/>
              <a:ea typeface="微軟正黑體" pitchFamily="34" charset="-120"/>
            </a:rPr>
            <a:t>（</a:t>
          </a:r>
          <a:r>
            <a:rPr lang="en-US" altLang="zh-TW" sz="1600" b="1" dirty="0" smtClean="0">
              <a:latin typeface="微軟正黑體" pitchFamily="34" charset="-120"/>
              <a:ea typeface="微軟正黑體" pitchFamily="34" charset="-120"/>
            </a:rPr>
            <a:t> §5 ~ §8 </a:t>
          </a:r>
          <a:r>
            <a:rPr lang="zh-TW" altLang="en-US" sz="1600" b="1" dirty="0" smtClean="0">
              <a:latin typeface="微軟正黑體" pitchFamily="34" charset="-120"/>
              <a:ea typeface="微軟正黑體" pitchFamily="34" charset="-120"/>
            </a:rPr>
            <a:t>）</a:t>
          </a:r>
          <a:endParaRPr lang="zh-TW" altLang="en-US" sz="1600" dirty="0">
            <a:latin typeface="微軟正黑體" pitchFamily="34" charset="-120"/>
            <a:ea typeface="微軟正黑體" pitchFamily="34" charset="-120"/>
          </a:endParaRPr>
        </a:p>
      </dgm:t>
    </dgm:pt>
    <dgm:pt modelId="{D31B0FDD-1BF5-4EE2-84C9-A83B36250087}" type="parTrans" cxnId="{73693BF4-BB0D-4873-A03B-F0E616A2B849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3BFBE375-4002-4052-8814-CA86E0D8E9F7}" type="sibTrans" cxnId="{73693BF4-BB0D-4873-A03B-F0E616A2B849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CDD822C4-D9A9-4680-9851-3AD3FB77804E}">
      <dgm:prSet custT="1"/>
      <dgm:spPr/>
      <dgm:t>
        <a:bodyPr/>
        <a:lstStyle/>
        <a:p>
          <a:pPr>
            <a:lnSpc>
              <a:spcPts val="2500"/>
            </a:lnSpc>
            <a:spcBef>
              <a:spcPts val="0"/>
            </a:spcBef>
            <a:spcAft>
              <a:spcPts val="0"/>
            </a:spcAft>
          </a:pPr>
          <a:r>
            <a:rPr lang="zh-TW" altLang="zh-TW" sz="1600" b="1" dirty="0" smtClean="0">
              <a:latin typeface="微軟正黑體" pitchFamily="34" charset="-120"/>
              <a:ea typeface="微軟正黑體" pitchFamily="34" charset="-120"/>
            </a:rPr>
            <a:t>第三章　保險費及補助</a:t>
          </a:r>
          <a:r>
            <a:rPr lang="zh-TW" altLang="en-US" sz="1600" b="1" dirty="0" smtClean="0">
              <a:latin typeface="微軟正黑體" pitchFamily="34" charset="-120"/>
              <a:ea typeface="微軟正黑體" pitchFamily="34" charset="-120"/>
            </a:rPr>
            <a:t>（</a:t>
          </a:r>
          <a:r>
            <a:rPr lang="en-US" altLang="zh-TW" sz="1600" b="1" dirty="0" smtClean="0">
              <a:latin typeface="微軟正黑體" pitchFamily="34" charset="-120"/>
              <a:ea typeface="微軟正黑體" pitchFamily="34" charset="-120"/>
            </a:rPr>
            <a:t> §9~ §11 </a:t>
          </a:r>
          <a:r>
            <a:rPr lang="zh-TW" altLang="en-US" sz="1600" b="1" dirty="0" smtClean="0">
              <a:latin typeface="微軟正黑體" pitchFamily="34" charset="-120"/>
              <a:ea typeface="微軟正黑體" pitchFamily="34" charset="-120"/>
            </a:rPr>
            <a:t>）</a:t>
          </a:r>
          <a:endParaRPr lang="zh-TW" altLang="en-US" sz="1600" dirty="0">
            <a:latin typeface="微軟正黑體" pitchFamily="34" charset="-120"/>
            <a:ea typeface="微軟正黑體" pitchFamily="34" charset="-120"/>
          </a:endParaRPr>
        </a:p>
      </dgm:t>
    </dgm:pt>
    <dgm:pt modelId="{89E3DC06-67DE-4AFC-AAAA-DA813736296E}" type="parTrans" cxnId="{364EB3C9-9F64-4D90-BA05-4018421C95F3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E20EAF6B-45C0-496F-93C6-2C98FF8D36F6}" type="sibTrans" cxnId="{364EB3C9-9F64-4D90-BA05-4018421C95F3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23C9F3ED-5688-4B56-B08B-C32622D8C55F}">
      <dgm:prSet custT="1"/>
      <dgm:spPr/>
      <dgm:t>
        <a:bodyPr/>
        <a:lstStyle/>
        <a:p>
          <a:pPr>
            <a:lnSpc>
              <a:spcPts val="25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b="1" dirty="0" smtClean="0">
              <a:latin typeface="微軟正黑體" pitchFamily="34" charset="-120"/>
              <a:ea typeface="微軟正黑體" pitchFamily="34" charset="-120"/>
            </a:rPr>
            <a:t>第四章　財團法人農業保險基金與危險分散及管理（</a:t>
          </a:r>
          <a:r>
            <a:rPr lang="en-US" altLang="zh-TW" sz="1600" b="1" dirty="0" smtClean="0">
              <a:latin typeface="微軟正黑體" pitchFamily="34" charset="-120"/>
              <a:ea typeface="微軟正黑體" pitchFamily="34" charset="-120"/>
            </a:rPr>
            <a:t>§12~ §14 </a:t>
          </a:r>
          <a:r>
            <a:rPr lang="zh-TW" altLang="en-US" sz="1600" b="1" dirty="0" smtClean="0">
              <a:latin typeface="微軟正黑體" pitchFamily="34" charset="-120"/>
              <a:ea typeface="微軟正黑體" pitchFamily="34" charset="-120"/>
            </a:rPr>
            <a:t>）</a:t>
          </a:r>
          <a:endParaRPr lang="zh-TW" altLang="en-US" sz="1600" dirty="0">
            <a:latin typeface="微軟正黑體" pitchFamily="34" charset="-120"/>
            <a:ea typeface="微軟正黑體" pitchFamily="34" charset="-120"/>
          </a:endParaRPr>
        </a:p>
      </dgm:t>
    </dgm:pt>
    <dgm:pt modelId="{7897E978-D9DE-4D87-AFFF-E38718AD32E5}" type="parTrans" cxnId="{E837B36A-E4DC-411A-9EA6-9CBCFEAD6677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94E87AA0-9FEE-43A1-BE9A-6F7F45EC161B}" type="sibTrans" cxnId="{E837B36A-E4DC-411A-9EA6-9CBCFEAD6677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29A9F6C3-4893-4EC7-B60D-A7D2F24C2DC5}">
      <dgm:prSet phldrT="[文字]" custT="1"/>
      <dgm:spPr/>
      <dgm:t>
        <a:bodyPr/>
        <a:lstStyle/>
        <a:p>
          <a:pPr>
            <a:lnSpc>
              <a:spcPts val="20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b="1" dirty="0" smtClean="0">
              <a:latin typeface="微軟正黑體" pitchFamily="34" charset="-120"/>
              <a:ea typeface="微軟正黑體" pitchFamily="34" charset="-120"/>
            </a:rPr>
            <a:t>目的、主管機關、用詞定義、本法與其他法律之適用</a:t>
          </a:r>
          <a:endParaRPr lang="zh-TW" altLang="en-US" sz="1600" dirty="0">
            <a:latin typeface="微軟正黑體" pitchFamily="34" charset="-120"/>
            <a:ea typeface="微軟正黑體" pitchFamily="34" charset="-120"/>
          </a:endParaRPr>
        </a:p>
      </dgm:t>
    </dgm:pt>
    <dgm:pt modelId="{BD595D20-9EFD-457F-A4D9-F0A5E159180D}" type="parTrans" cxnId="{DA75E955-A962-4C5F-A4B7-F9D2407D5DE1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54063BB0-5F70-47D5-9582-18F6745B372A}" type="sibTrans" cxnId="{DA75E955-A962-4C5F-A4B7-F9D2407D5DE1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77015511-92DE-489F-A793-657FB20182B1}">
      <dgm:prSet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b="1" dirty="0" smtClean="0">
              <a:latin typeface="微軟正黑體" pitchFamily="34" charset="-120"/>
              <a:ea typeface="微軟正黑體" pitchFamily="34" charset="-120"/>
            </a:rPr>
            <a:t>試辦、保險人、保險商品審核、投保機制</a:t>
          </a:r>
          <a:endParaRPr lang="zh-TW" altLang="en-US" sz="1600" dirty="0">
            <a:latin typeface="微軟正黑體" pitchFamily="34" charset="-120"/>
            <a:ea typeface="微軟正黑體" pitchFamily="34" charset="-120"/>
          </a:endParaRPr>
        </a:p>
      </dgm:t>
    </dgm:pt>
    <dgm:pt modelId="{73F2AC9D-0304-44AB-8D42-3386DE0E5044}" type="parTrans" cxnId="{6BE23EBF-B728-4472-A605-25C61469DFF0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68384F0F-22A0-4D70-9214-B9E0392B62E3}" type="sibTrans" cxnId="{6BE23EBF-B728-4472-A605-25C61469DFF0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B2EF0EA3-37D8-4815-9CD1-18BD81EE29B4}">
      <dgm:prSet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b="1" dirty="0" smtClean="0">
              <a:latin typeface="微軟正黑體" pitchFamily="34" charset="-120"/>
              <a:ea typeface="微軟正黑體" pitchFamily="34" charset="-120"/>
            </a:rPr>
            <a:t>繳費方式、保費補助比率與救助調整、對保險人之協助、補助或獎勵</a:t>
          </a:r>
          <a:endParaRPr lang="zh-TW" altLang="en-US" sz="1600" b="1" dirty="0">
            <a:latin typeface="微軟正黑體" pitchFamily="34" charset="-120"/>
            <a:ea typeface="微軟正黑體" pitchFamily="34" charset="-120"/>
          </a:endParaRPr>
        </a:p>
      </dgm:t>
    </dgm:pt>
    <dgm:pt modelId="{B87F8AF4-5DB2-45BB-AF62-03627ED5036F}" type="parTrans" cxnId="{FC9465AC-E6B9-4EA6-8F30-3C84E6B00710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08882FF0-FE65-488E-9354-3133D5183A6A}" type="sibTrans" cxnId="{FC9465AC-E6B9-4EA6-8F30-3C84E6B00710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CED062C0-CD97-497F-B528-57AEB1D1236E}">
      <dgm:prSet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b="1" dirty="0" smtClean="0">
              <a:latin typeface="微軟正黑體" pitchFamily="34" charset="-120"/>
              <a:ea typeface="微軟正黑體" pitchFamily="34" charset="-120"/>
            </a:rPr>
            <a:t>危險分散機制、基金業務項目、基金資金來源</a:t>
          </a:r>
          <a:endParaRPr lang="zh-TW" altLang="en-US" sz="1600" b="1" dirty="0">
            <a:latin typeface="微軟正黑體" pitchFamily="34" charset="-120"/>
            <a:ea typeface="微軟正黑體" pitchFamily="34" charset="-120"/>
          </a:endParaRPr>
        </a:p>
      </dgm:t>
    </dgm:pt>
    <dgm:pt modelId="{74346F8B-FB1E-4FF8-AD69-3A1040F4FCFD}" type="parTrans" cxnId="{8AC39584-39CC-485F-B948-4C4EC5064708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06330CC3-176B-4ECE-94F1-E5F391FF68B8}" type="sibTrans" cxnId="{8AC39584-39CC-485F-B948-4C4EC5064708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6B15978C-3AD9-4985-8428-CFEC5131D2C5}">
      <dgm:prSet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 dirty="0">
            <a:latin typeface="微軟正黑體" pitchFamily="34" charset="-120"/>
            <a:ea typeface="微軟正黑體" pitchFamily="34" charset="-120"/>
          </a:endParaRPr>
        </a:p>
      </dgm:t>
    </dgm:pt>
    <dgm:pt modelId="{DB7B6A38-F7C7-428B-B8EE-A8964C6217A2}" type="parTrans" cxnId="{1731DD1D-8838-4221-AC98-56A42DCC32A9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573B88CB-3550-437C-96A0-4F321BD1EE16}" type="sibTrans" cxnId="{1731DD1D-8838-4221-AC98-56A42DCC32A9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5F070BB1-F77D-46C8-884E-DA07CF7C3F60}">
      <dgm:prSet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 dirty="0">
            <a:latin typeface="微軟正黑體" pitchFamily="34" charset="-120"/>
            <a:ea typeface="微軟正黑體" pitchFamily="34" charset="-120"/>
          </a:endParaRPr>
        </a:p>
      </dgm:t>
    </dgm:pt>
    <dgm:pt modelId="{7F49BB2A-0D8A-4953-9C51-1F3C01597BF9}" type="parTrans" cxnId="{87279B3E-4FC3-4D3E-941A-F5192AF6C5B0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48DFDB31-69D6-4A63-9AC0-256F473508A9}" type="sibTrans" cxnId="{87279B3E-4FC3-4D3E-941A-F5192AF6C5B0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4350F0A1-981A-463D-991E-C8B3D14CCA6E}">
      <dgm:prSet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 dirty="0">
            <a:latin typeface="微軟正黑體" pitchFamily="34" charset="-120"/>
            <a:ea typeface="微軟正黑體" pitchFamily="34" charset="-120"/>
          </a:endParaRPr>
        </a:p>
      </dgm:t>
    </dgm:pt>
    <dgm:pt modelId="{C319E05D-5A20-4C3D-9B40-3381DD57D9D9}" type="parTrans" cxnId="{CAA7BCD0-333A-4807-83B9-E285683D7A94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8CFC0453-9A9B-4D6B-9141-C9F7DE546EF0}" type="sibTrans" cxnId="{CAA7BCD0-333A-4807-83B9-E285683D7A94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86A84665-5630-4AF0-B22F-7308AC989D58}">
      <dgm:prSet custT="1"/>
      <dgm:spPr/>
      <dgm:t>
        <a:bodyPr/>
        <a:lstStyle/>
        <a:p>
          <a:endParaRPr lang="zh-TW" altLang="en-US" sz="1800" dirty="0">
            <a:latin typeface="微軟正黑體" pitchFamily="34" charset="-120"/>
            <a:ea typeface="微軟正黑體" pitchFamily="34" charset="-120"/>
          </a:endParaRPr>
        </a:p>
      </dgm:t>
    </dgm:pt>
    <dgm:pt modelId="{6698AAD4-E1EA-41E1-9777-AE6ED8DDEEB2}" type="parTrans" cxnId="{58D5CEB0-0D2A-4ABD-ABF9-4519F6E9801E}">
      <dgm:prSet/>
      <dgm:spPr/>
      <dgm:t>
        <a:bodyPr/>
        <a:lstStyle/>
        <a:p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BAD84FDF-EC27-4633-90D4-30DB6CD24B0F}" type="sibTrans" cxnId="{58D5CEB0-0D2A-4ABD-ABF9-4519F6E9801E}">
      <dgm:prSet/>
      <dgm:spPr/>
      <dgm:t>
        <a:bodyPr/>
        <a:lstStyle/>
        <a:p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631B78C3-F821-4CF8-8BEB-DA38D740FDAE}">
      <dgm:prSet custT="1"/>
      <dgm:spPr/>
      <dgm:t>
        <a:bodyPr/>
        <a:lstStyle/>
        <a:p>
          <a:pPr>
            <a:lnSpc>
              <a:spcPts val="25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b="1" dirty="0" smtClean="0">
              <a:latin typeface="微軟正黑體" pitchFamily="34" charset="-120"/>
              <a:ea typeface="微軟正黑體" pitchFamily="34" charset="-120"/>
            </a:rPr>
            <a:t>第五章　稅賦減免（ </a:t>
          </a:r>
          <a:r>
            <a:rPr lang="en-US" altLang="en-US" sz="1600" b="1" dirty="0" smtClean="0">
              <a:latin typeface="微軟正黑體" pitchFamily="34" charset="-120"/>
              <a:ea typeface="微軟正黑體" pitchFamily="34" charset="-120"/>
            </a:rPr>
            <a:t>§</a:t>
          </a:r>
          <a:r>
            <a:rPr lang="en-US" altLang="zh-TW" sz="1600" b="1" dirty="0" smtClean="0">
              <a:latin typeface="微軟正黑體" pitchFamily="34" charset="-120"/>
              <a:ea typeface="微軟正黑體" pitchFamily="34" charset="-120"/>
            </a:rPr>
            <a:t>15</a:t>
          </a:r>
          <a:r>
            <a:rPr lang="en-US" altLang="en-US" sz="1600" b="1" dirty="0" smtClean="0">
              <a:latin typeface="微軟正黑體" pitchFamily="34" charset="-120"/>
              <a:ea typeface="微軟正黑體" pitchFamily="34" charset="-120"/>
            </a:rPr>
            <a:t>~ §</a:t>
          </a:r>
          <a:r>
            <a:rPr lang="en-US" altLang="zh-TW" sz="1600" b="1" dirty="0" smtClean="0">
              <a:latin typeface="微軟正黑體" pitchFamily="34" charset="-120"/>
              <a:ea typeface="微軟正黑體" pitchFamily="34" charset="-120"/>
            </a:rPr>
            <a:t>16</a:t>
          </a:r>
          <a:r>
            <a:rPr lang="en-US" altLang="en-US" sz="1600" b="1" dirty="0" smtClean="0">
              <a:latin typeface="微軟正黑體" pitchFamily="34" charset="-120"/>
              <a:ea typeface="微軟正黑體" pitchFamily="34" charset="-120"/>
            </a:rPr>
            <a:t> </a:t>
          </a:r>
          <a:r>
            <a:rPr lang="zh-TW" altLang="en-US" sz="1600" b="1" dirty="0" smtClean="0">
              <a:latin typeface="微軟正黑體" pitchFamily="34" charset="-120"/>
              <a:ea typeface="微軟正黑體" pitchFamily="34" charset="-120"/>
            </a:rPr>
            <a:t>）</a:t>
          </a:r>
          <a:endParaRPr lang="zh-TW" altLang="en-US" sz="1600" b="1" dirty="0">
            <a:latin typeface="微軟正黑體" pitchFamily="34" charset="-120"/>
            <a:ea typeface="微軟正黑體" pitchFamily="34" charset="-120"/>
          </a:endParaRPr>
        </a:p>
      </dgm:t>
    </dgm:pt>
    <dgm:pt modelId="{1BC7EA3F-E871-49BB-9A7A-200E8FF2039E}" type="parTrans" cxnId="{CB298E39-AE94-4069-8FB9-79C6F70E8424}">
      <dgm:prSet/>
      <dgm:spPr/>
      <dgm:t>
        <a:bodyPr/>
        <a:lstStyle/>
        <a:p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DAA2EA33-20CF-482A-AD0F-742BC666F671}" type="sibTrans" cxnId="{CB298E39-AE94-4069-8FB9-79C6F70E8424}">
      <dgm:prSet/>
      <dgm:spPr/>
      <dgm:t>
        <a:bodyPr/>
        <a:lstStyle/>
        <a:p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539F1DEC-BA04-45F5-B702-A4B5A9712359}">
      <dgm:prSet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b="1" dirty="0" smtClean="0">
              <a:latin typeface="微軟正黑體" pitchFamily="34" charset="-120"/>
              <a:ea typeface="微軟正黑體" pitchFamily="34" charset="-120"/>
            </a:rPr>
            <a:t>對捐贈基金者、保險人及基金提供稅賦減免措施</a:t>
          </a:r>
          <a:endParaRPr lang="zh-TW" altLang="en-US" sz="1600" b="1" dirty="0">
            <a:latin typeface="微軟正黑體" pitchFamily="34" charset="-120"/>
            <a:ea typeface="微軟正黑體" pitchFamily="34" charset="-120"/>
          </a:endParaRPr>
        </a:p>
      </dgm:t>
    </dgm:pt>
    <dgm:pt modelId="{0E8FE251-10F1-40E8-AAA6-99B810A582BD}" type="parTrans" cxnId="{63B5A226-3FF5-46BB-97FC-374DCC67D735}">
      <dgm:prSet/>
      <dgm:spPr/>
      <dgm:t>
        <a:bodyPr/>
        <a:lstStyle/>
        <a:p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02A6418F-151A-4BCE-9E93-CDAF199F4FCF}" type="sibTrans" cxnId="{63B5A226-3FF5-46BB-97FC-374DCC67D735}">
      <dgm:prSet/>
      <dgm:spPr/>
      <dgm:t>
        <a:bodyPr/>
        <a:lstStyle/>
        <a:p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6A12276D-4674-4F95-AA37-EDC9B7969F83}">
      <dgm:prSet custT="1"/>
      <dgm:spPr/>
      <dgm:t>
        <a:bodyPr/>
        <a:lstStyle/>
        <a:p>
          <a:pPr>
            <a:lnSpc>
              <a:spcPts val="2500"/>
            </a:lnSpc>
            <a:spcBef>
              <a:spcPts val="0"/>
            </a:spcBef>
            <a:spcAft>
              <a:spcPts val="0"/>
            </a:spcAft>
          </a:pPr>
          <a:r>
            <a:rPr lang="zh-TW" altLang="zh-TW" sz="1600" b="1" dirty="0" smtClean="0">
              <a:latin typeface="微軟正黑體" pitchFamily="34" charset="-120"/>
              <a:ea typeface="微軟正黑體" pitchFamily="34" charset="-120"/>
            </a:rPr>
            <a:t>第六章　業務管理及爭議處理</a:t>
          </a:r>
          <a:r>
            <a:rPr lang="zh-TW" altLang="en-US" sz="1600" b="1" dirty="0" smtClean="0">
              <a:latin typeface="微軟正黑體" pitchFamily="34" charset="-120"/>
              <a:ea typeface="微軟正黑體" pitchFamily="34" charset="-120"/>
            </a:rPr>
            <a:t>（</a:t>
          </a:r>
          <a:r>
            <a:rPr lang="en-US" altLang="zh-TW" sz="1600" b="1" dirty="0" smtClean="0">
              <a:latin typeface="微軟正黑體" pitchFamily="34" charset="-120"/>
              <a:ea typeface="微軟正黑體" pitchFamily="34" charset="-120"/>
            </a:rPr>
            <a:t> §17~ §23 </a:t>
          </a:r>
          <a:r>
            <a:rPr lang="zh-TW" altLang="en-US" sz="1600" b="1" dirty="0" smtClean="0">
              <a:latin typeface="微軟正黑體" pitchFamily="34" charset="-120"/>
              <a:ea typeface="微軟正黑體" pitchFamily="34" charset="-120"/>
            </a:rPr>
            <a:t>）</a:t>
          </a:r>
          <a:endParaRPr lang="zh-TW" altLang="en-US" sz="1600" b="1" dirty="0">
            <a:latin typeface="微軟正黑體" pitchFamily="34" charset="-120"/>
            <a:ea typeface="微軟正黑體" pitchFamily="34" charset="-120"/>
          </a:endParaRPr>
        </a:p>
      </dgm:t>
    </dgm:pt>
    <dgm:pt modelId="{732DC29F-99A3-4A7C-84EF-1124A8BF9D2D}" type="parTrans" cxnId="{796534E1-7895-413B-9BD7-272ED059BF7F}">
      <dgm:prSet/>
      <dgm:spPr/>
      <dgm:t>
        <a:bodyPr/>
        <a:lstStyle/>
        <a:p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A032E7AB-F54F-4506-9C00-64B15AF5DC2E}" type="sibTrans" cxnId="{796534E1-7895-413B-9BD7-272ED059BF7F}">
      <dgm:prSet/>
      <dgm:spPr/>
      <dgm:t>
        <a:bodyPr/>
        <a:lstStyle/>
        <a:p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09B3CCB5-7017-4536-A4D0-9623D449F5F9}">
      <dgm:prSet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b="1" dirty="0" smtClean="0">
              <a:latin typeface="微軟正黑體" pitchFamily="34" charset="-120"/>
              <a:ea typeface="微軟正黑體" pitchFamily="34" charset="-120"/>
            </a:rPr>
            <a:t>農會、漁會業務管理、金融檢查、獨立會計、資料提供、勘損人員資格、爭議調處、監理措施</a:t>
          </a:r>
          <a:endParaRPr lang="zh-TW" altLang="en-US" sz="1600" b="1" dirty="0">
            <a:latin typeface="微軟正黑體" pitchFamily="34" charset="-120"/>
            <a:ea typeface="微軟正黑體" pitchFamily="34" charset="-120"/>
          </a:endParaRPr>
        </a:p>
      </dgm:t>
    </dgm:pt>
    <dgm:pt modelId="{BA3D07C5-61A5-40C6-975B-A33B50FAEA11}" type="parTrans" cxnId="{2BFB7213-A3C3-48BA-8678-1C98A8EB3F6D}">
      <dgm:prSet/>
      <dgm:spPr/>
      <dgm:t>
        <a:bodyPr/>
        <a:lstStyle/>
        <a:p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FB3C1EED-4E9B-47AD-964E-A515967BC121}" type="sibTrans" cxnId="{2BFB7213-A3C3-48BA-8678-1C98A8EB3F6D}">
      <dgm:prSet/>
      <dgm:spPr/>
      <dgm:t>
        <a:bodyPr/>
        <a:lstStyle/>
        <a:p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1E9EB0A6-C13D-4C70-BE19-BA78B2B8D4C3}">
      <dgm:prSet custT="1"/>
      <dgm:spPr/>
      <dgm:t>
        <a:bodyPr/>
        <a:lstStyle/>
        <a:p>
          <a:pPr>
            <a:lnSpc>
              <a:spcPts val="2500"/>
            </a:lnSpc>
            <a:spcBef>
              <a:spcPts val="0"/>
            </a:spcBef>
            <a:spcAft>
              <a:spcPts val="0"/>
            </a:spcAft>
          </a:pPr>
          <a:r>
            <a:rPr lang="zh-TW" altLang="zh-TW" sz="1600" b="1" dirty="0" smtClean="0">
              <a:latin typeface="微軟正黑體" pitchFamily="34" charset="-120"/>
              <a:ea typeface="微軟正黑體" pitchFamily="34" charset="-120"/>
            </a:rPr>
            <a:t>第八章　附則</a:t>
          </a:r>
          <a:r>
            <a:rPr lang="zh-TW" altLang="en-US" sz="1600" b="1" dirty="0" smtClean="0">
              <a:latin typeface="微軟正黑體" pitchFamily="34" charset="-120"/>
              <a:ea typeface="微軟正黑體" pitchFamily="34" charset="-120"/>
            </a:rPr>
            <a:t>（</a:t>
          </a:r>
          <a:r>
            <a:rPr lang="en-US" altLang="zh-TW" sz="1600" b="1" dirty="0" smtClean="0">
              <a:latin typeface="微軟正黑體" pitchFamily="34" charset="-120"/>
              <a:ea typeface="微軟正黑體" pitchFamily="34" charset="-120"/>
            </a:rPr>
            <a:t> §29~ §30 </a:t>
          </a:r>
          <a:r>
            <a:rPr lang="zh-TW" altLang="en-US" sz="1600" b="1" dirty="0" smtClean="0">
              <a:latin typeface="微軟正黑體" pitchFamily="34" charset="-120"/>
              <a:ea typeface="微軟正黑體" pitchFamily="34" charset="-120"/>
            </a:rPr>
            <a:t>）</a:t>
          </a:r>
          <a:endParaRPr lang="zh-TW" altLang="en-US" sz="1600" b="1" dirty="0">
            <a:latin typeface="微軟正黑體" pitchFamily="34" charset="-120"/>
            <a:ea typeface="微軟正黑體" pitchFamily="34" charset="-120"/>
          </a:endParaRPr>
        </a:p>
      </dgm:t>
    </dgm:pt>
    <dgm:pt modelId="{7BECD440-1DA5-43FD-95EF-DAC558979006}" type="parTrans" cxnId="{2E59A86B-FC6D-470A-BC04-41B43E66437D}">
      <dgm:prSet/>
      <dgm:spPr/>
      <dgm:t>
        <a:bodyPr/>
        <a:lstStyle/>
        <a:p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CE7DC83B-B71A-4C0F-BD8B-3ADCA5295E6A}" type="sibTrans" cxnId="{2E59A86B-FC6D-470A-BC04-41B43E66437D}">
      <dgm:prSet/>
      <dgm:spPr/>
      <dgm:t>
        <a:bodyPr/>
        <a:lstStyle/>
        <a:p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E4BF694B-09D9-4275-95B6-D4A197BA143A}">
      <dgm:prSet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b="1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財團法人農業保險基金成立前已辦理之政策保險處理方式</a:t>
          </a:r>
          <a:endParaRPr lang="zh-TW" altLang="en-US" sz="1600" b="1" dirty="0">
            <a:solidFill>
              <a:schemeClr val="tx1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3F755905-A25C-4917-ACEB-8E53952F9E42}" type="parTrans" cxnId="{AD41A90B-8632-46F2-B5C3-32BBAAF8D73E}">
      <dgm:prSet/>
      <dgm:spPr/>
      <dgm:t>
        <a:bodyPr/>
        <a:lstStyle/>
        <a:p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976D3616-DFA7-45DC-A94E-A543C241B255}" type="sibTrans" cxnId="{AD41A90B-8632-46F2-B5C3-32BBAAF8D73E}">
      <dgm:prSet/>
      <dgm:spPr/>
      <dgm:t>
        <a:bodyPr/>
        <a:lstStyle/>
        <a:p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CF9064CB-645F-4F1D-B14E-66E520631A9F}">
      <dgm:prSet custT="1"/>
      <dgm:spPr/>
      <dgm:t>
        <a:bodyPr/>
        <a:lstStyle/>
        <a:p>
          <a:pPr>
            <a:lnSpc>
              <a:spcPts val="25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b="1" dirty="0" smtClean="0">
              <a:latin typeface="微軟正黑體" pitchFamily="34" charset="-120"/>
              <a:ea typeface="微軟正黑體" pitchFamily="34" charset="-120"/>
            </a:rPr>
            <a:t>第七章　罰則（ </a:t>
          </a:r>
          <a:r>
            <a:rPr lang="en-US" altLang="en-US" sz="1600" b="1" dirty="0" smtClean="0">
              <a:latin typeface="微軟正黑體" pitchFamily="34" charset="-120"/>
              <a:ea typeface="微軟正黑體" pitchFamily="34" charset="-120"/>
            </a:rPr>
            <a:t>§</a:t>
          </a:r>
          <a:r>
            <a:rPr lang="en-US" altLang="zh-TW" sz="1600" b="1" dirty="0" smtClean="0">
              <a:latin typeface="微軟正黑體" pitchFamily="34" charset="-120"/>
              <a:ea typeface="微軟正黑體" pitchFamily="34" charset="-120"/>
            </a:rPr>
            <a:t>24</a:t>
          </a:r>
          <a:r>
            <a:rPr lang="en-US" altLang="en-US" sz="1600" b="1" dirty="0" smtClean="0">
              <a:latin typeface="微軟正黑體" pitchFamily="34" charset="-120"/>
              <a:ea typeface="微軟正黑體" pitchFamily="34" charset="-120"/>
            </a:rPr>
            <a:t>~ §</a:t>
          </a:r>
          <a:r>
            <a:rPr lang="en-US" altLang="zh-TW" sz="1600" b="1" dirty="0" smtClean="0">
              <a:latin typeface="微軟正黑體" pitchFamily="34" charset="-120"/>
              <a:ea typeface="微軟正黑體" pitchFamily="34" charset="-120"/>
            </a:rPr>
            <a:t>28</a:t>
          </a:r>
          <a:r>
            <a:rPr lang="en-US" altLang="en-US" sz="1600" b="1" dirty="0" smtClean="0">
              <a:latin typeface="微軟正黑體" pitchFamily="34" charset="-120"/>
              <a:ea typeface="微軟正黑體" pitchFamily="34" charset="-120"/>
            </a:rPr>
            <a:t> </a:t>
          </a:r>
          <a:r>
            <a:rPr lang="zh-TW" altLang="en-US" sz="1600" b="1" dirty="0" smtClean="0">
              <a:latin typeface="微軟正黑體" pitchFamily="34" charset="-120"/>
              <a:ea typeface="微軟正黑體" pitchFamily="34" charset="-120"/>
            </a:rPr>
            <a:t>）</a:t>
          </a:r>
          <a:endParaRPr lang="zh-TW" altLang="en-US" sz="1600" b="1" dirty="0">
            <a:latin typeface="微軟正黑體" pitchFamily="34" charset="-120"/>
            <a:ea typeface="微軟正黑體" pitchFamily="34" charset="-120"/>
          </a:endParaRPr>
        </a:p>
      </dgm:t>
    </dgm:pt>
    <dgm:pt modelId="{B284FCD3-24D4-48C4-98D7-BD1082BD1B3A}" type="parTrans" cxnId="{1227C805-2E5A-4324-8E5B-A665BBAB6334}">
      <dgm:prSet/>
      <dgm:spPr/>
      <dgm:t>
        <a:bodyPr/>
        <a:lstStyle/>
        <a:p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2CC59FC9-124D-4815-81E2-BCDF4AEE914F}" type="sibTrans" cxnId="{1227C805-2E5A-4324-8E5B-A665BBAB6334}">
      <dgm:prSet/>
      <dgm:spPr/>
      <dgm:t>
        <a:bodyPr/>
        <a:lstStyle/>
        <a:p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580AAC8A-AC0F-43D6-A023-8FE5D8182806}">
      <dgm:prSet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b="1" dirty="0" smtClean="0">
              <a:latin typeface="微軟正黑體" pitchFamily="34" charset="-120"/>
              <a:ea typeface="微軟正黑體" pitchFamily="34" charset="-120"/>
            </a:rPr>
            <a:t>保險人違反本法規定之處罰</a:t>
          </a:r>
          <a:endParaRPr lang="zh-TW" altLang="en-US" sz="1600" b="1" dirty="0">
            <a:latin typeface="微軟正黑體" pitchFamily="34" charset="-120"/>
            <a:ea typeface="微軟正黑體" pitchFamily="34" charset="-120"/>
          </a:endParaRPr>
        </a:p>
      </dgm:t>
    </dgm:pt>
    <dgm:pt modelId="{E2A4C019-76E7-4AEB-973E-39033A00BCB2}" type="parTrans" cxnId="{E1DEB676-0FE1-4344-9AE6-011374C81E03}">
      <dgm:prSet/>
      <dgm:spPr/>
      <dgm:t>
        <a:bodyPr/>
        <a:lstStyle/>
        <a:p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D74155D9-F8AD-4ACA-A308-AD513E7351BC}" type="sibTrans" cxnId="{E1DEB676-0FE1-4344-9AE6-011374C81E03}">
      <dgm:prSet/>
      <dgm:spPr/>
      <dgm:t>
        <a:bodyPr/>
        <a:lstStyle/>
        <a:p>
          <a:endParaRPr lang="zh-TW" altLang="en-US" sz="1800">
            <a:latin typeface="微軟正黑體" pitchFamily="34" charset="-120"/>
            <a:ea typeface="微軟正黑體" pitchFamily="34" charset="-120"/>
          </a:endParaRPr>
        </a:p>
      </dgm:t>
    </dgm:pt>
    <dgm:pt modelId="{936096C8-4396-4E91-A8C3-0527051C62ED}" type="pres">
      <dgm:prSet presAssocID="{61EF839D-6525-4491-945B-0A0CEF87CAC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06F1B788-22F9-4AD6-9808-93900366918D}" type="pres">
      <dgm:prSet presAssocID="{FA366FCF-7E96-40CE-8538-6CB1B9459B32}" presName="composite" presStyleCnt="0"/>
      <dgm:spPr/>
      <dgm:t>
        <a:bodyPr/>
        <a:lstStyle/>
        <a:p>
          <a:endParaRPr lang="zh-TW" altLang="en-US"/>
        </a:p>
      </dgm:t>
    </dgm:pt>
    <dgm:pt modelId="{B264C357-A4D8-439C-81A0-6E73BD94B1B3}" type="pres">
      <dgm:prSet presAssocID="{FA366FCF-7E96-40CE-8538-6CB1B9459B32}" presName="parentText" presStyleLbl="alignNode1" presStyleIdx="0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FFF7F97-1DFB-4536-917A-DBE2DA83E24E}" type="pres">
      <dgm:prSet presAssocID="{FA366FCF-7E96-40CE-8538-6CB1B9459B32}" presName="descendantText" presStyleLbl="alignAcc1" presStyleIdx="0" presStyleCnt="8" custScaleY="10125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6D91178-6211-4964-8FD6-CF59F577E346}" type="pres">
      <dgm:prSet presAssocID="{733A2C88-1172-4A65-AE3C-3AF628B6F747}" presName="sp" presStyleCnt="0"/>
      <dgm:spPr/>
      <dgm:t>
        <a:bodyPr/>
        <a:lstStyle/>
        <a:p>
          <a:endParaRPr lang="zh-TW" altLang="en-US"/>
        </a:p>
      </dgm:t>
    </dgm:pt>
    <dgm:pt modelId="{87684796-C27E-4700-B029-DE2FDFAC0426}" type="pres">
      <dgm:prSet presAssocID="{2AEDD649-92F5-4C6E-B93D-A152939F3D50}" presName="composite" presStyleCnt="0"/>
      <dgm:spPr/>
      <dgm:t>
        <a:bodyPr/>
        <a:lstStyle/>
        <a:p>
          <a:endParaRPr lang="zh-TW" altLang="en-US"/>
        </a:p>
      </dgm:t>
    </dgm:pt>
    <dgm:pt modelId="{6BC38FCA-2915-419C-984A-2EA39BFBBA2D}" type="pres">
      <dgm:prSet presAssocID="{2AEDD649-92F5-4C6E-B93D-A152939F3D50}" presName="parentText" presStyleLbl="alignNode1" presStyleIdx="1" presStyleCnt="8" custLinFactNeighborY="-990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FD86CC0-1874-40F2-8DF3-D55A24387677}" type="pres">
      <dgm:prSet presAssocID="{2AEDD649-92F5-4C6E-B93D-A152939F3D50}" presName="descendantText" presStyleLbl="alignAcc1" presStyleIdx="1" presStyleCnt="8" custLinFactNeighborY="-1523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D1D13AF-97D9-4977-B744-5BA9F3D997F5}" type="pres">
      <dgm:prSet presAssocID="{DA1CF1F6-D6DD-47E7-B31E-787342CE8DBA}" presName="sp" presStyleCnt="0"/>
      <dgm:spPr/>
      <dgm:t>
        <a:bodyPr/>
        <a:lstStyle/>
        <a:p>
          <a:endParaRPr lang="zh-TW" altLang="en-US"/>
        </a:p>
      </dgm:t>
    </dgm:pt>
    <dgm:pt modelId="{52DEB65A-40D1-4461-BA7F-3F8F6836AE3C}" type="pres">
      <dgm:prSet presAssocID="{03A44027-EB98-4E7F-B682-94FC21682EBE}" presName="composite" presStyleCnt="0"/>
      <dgm:spPr/>
      <dgm:t>
        <a:bodyPr/>
        <a:lstStyle/>
        <a:p>
          <a:endParaRPr lang="zh-TW" altLang="en-US"/>
        </a:p>
      </dgm:t>
    </dgm:pt>
    <dgm:pt modelId="{09E0806B-8C0C-4228-916F-34BFF9B45DB3}" type="pres">
      <dgm:prSet presAssocID="{03A44027-EB98-4E7F-B682-94FC21682EBE}" presName="parentText" presStyleLbl="alignNode1" presStyleIdx="2" presStyleCnt="8" custLinFactNeighborY="-17736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BA29F3F-3191-4DE5-AB29-7FFB20FEAE38}" type="pres">
      <dgm:prSet presAssocID="{03A44027-EB98-4E7F-B682-94FC21682EBE}" presName="descendantText" presStyleLbl="alignAcc1" presStyleIdx="2" presStyleCnt="8" custLinFactNeighborY="-2728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F7991D5-D833-45C9-B1C2-FE0C44CCEF2B}" type="pres">
      <dgm:prSet presAssocID="{EE261A60-7510-4E53-BA5C-913B40AD2160}" presName="sp" presStyleCnt="0"/>
      <dgm:spPr/>
      <dgm:t>
        <a:bodyPr/>
        <a:lstStyle/>
        <a:p>
          <a:endParaRPr lang="zh-TW" altLang="en-US"/>
        </a:p>
      </dgm:t>
    </dgm:pt>
    <dgm:pt modelId="{126782AD-A2EA-42DC-A3D6-4651EDD683B5}" type="pres">
      <dgm:prSet presAssocID="{41495B8E-E160-4FA7-B541-09AFCB3D5790}" presName="composite" presStyleCnt="0"/>
      <dgm:spPr/>
      <dgm:t>
        <a:bodyPr/>
        <a:lstStyle/>
        <a:p>
          <a:endParaRPr lang="zh-TW" altLang="en-US"/>
        </a:p>
      </dgm:t>
    </dgm:pt>
    <dgm:pt modelId="{53ECAE9F-24B1-4F47-951D-5CDF7B4D8502}" type="pres">
      <dgm:prSet presAssocID="{41495B8E-E160-4FA7-B541-09AFCB3D5790}" presName="parentText" presStyleLbl="alignNode1" presStyleIdx="3" presStyleCnt="8" custLinFactNeighborY="-25572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5759A17-6762-44AF-82FF-3F3355C950AC}" type="pres">
      <dgm:prSet presAssocID="{41495B8E-E160-4FA7-B541-09AFCB3D5790}" presName="descendantText" presStyleLbl="alignAcc1" presStyleIdx="3" presStyleCnt="8" custLinFactNeighborY="-3934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DC337E7-6975-426D-9F1B-FF082CFA8831}" type="pres">
      <dgm:prSet presAssocID="{6FB3E503-799B-4ABE-BBCB-9C82F3EBCF3F}" presName="sp" presStyleCnt="0"/>
      <dgm:spPr/>
      <dgm:t>
        <a:bodyPr/>
        <a:lstStyle/>
        <a:p>
          <a:endParaRPr lang="zh-TW" altLang="en-US"/>
        </a:p>
      </dgm:t>
    </dgm:pt>
    <dgm:pt modelId="{98D6BA03-BF8E-486C-9352-F61B59DC2194}" type="pres">
      <dgm:prSet presAssocID="{6B15978C-3AD9-4985-8428-CFEC5131D2C5}" presName="composite" presStyleCnt="0"/>
      <dgm:spPr/>
      <dgm:t>
        <a:bodyPr/>
        <a:lstStyle/>
        <a:p>
          <a:endParaRPr lang="zh-TW" altLang="en-US"/>
        </a:p>
      </dgm:t>
    </dgm:pt>
    <dgm:pt modelId="{DADD56DA-9F63-4AC0-8E22-DFD4E47BD663}" type="pres">
      <dgm:prSet presAssocID="{6B15978C-3AD9-4985-8428-CFEC5131D2C5}" presName="parentText" presStyleLbl="alignNode1" presStyleIdx="4" presStyleCnt="8" custLinFactNeighborY="-33408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255592B-EBF2-497D-90A1-E5AC4C4610AE}" type="pres">
      <dgm:prSet presAssocID="{6B15978C-3AD9-4985-8428-CFEC5131D2C5}" presName="descendantText" presStyleLbl="alignAcc1" presStyleIdx="4" presStyleCnt="8" custLinFactNeighborY="-5139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5C59367-EB68-4632-BE28-015BD84778FC}" type="pres">
      <dgm:prSet presAssocID="{573B88CB-3550-437C-96A0-4F321BD1EE16}" presName="sp" presStyleCnt="0"/>
      <dgm:spPr/>
      <dgm:t>
        <a:bodyPr/>
        <a:lstStyle/>
        <a:p>
          <a:endParaRPr lang="zh-TW" altLang="en-US"/>
        </a:p>
      </dgm:t>
    </dgm:pt>
    <dgm:pt modelId="{D5D544C1-277B-44C1-8F00-D7F6F7F452B1}" type="pres">
      <dgm:prSet presAssocID="{5F070BB1-F77D-46C8-884E-DA07CF7C3F60}" presName="composite" presStyleCnt="0"/>
      <dgm:spPr/>
      <dgm:t>
        <a:bodyPr/>
        <a:lstStyle/>
        <a:p>
          <a:endParaRPr lang="zh-TW" altLang="en-US"/>
        </a:p>
      </dgm:t>
    </dgm:pt>
    <dgm:pt modelId="{E63E745E-D4FB-4C04-B198-3799161913CF}" type="pres">
      <dgm:prSet presAssocID="{5F070BB1-F77D-46C8-884E-DA07CF7C3F60}" presName="parentText" presStyleLbl="alignNode1" presStyleIdx="5" presStyleCnt="8" custScaleY="122139" custLinFactNeighborY="-41401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B8C12F0-F87F-4985-AD59-E8E9D6BBA3FE}" type="pres">
      <dgm:prSet presAssocID="{5F070BB1-F77D-46C8-884E-DA07CF7C3F60}" presName="descendantText" presStyleLbl="alignAcc1" presStyleIdx="5" presStyleCnt="8" custScaleY="166122" custLinFactNeighborY="-6345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3AAF277-1355-45C5-9E7D-49BF1AB21BE1}" type="pres">
      <dgm:prSet presAssocID="{48DFDB31-69D6-4A63-9AC0-256F473508A9}" presName="sp" presStyleCnt="0"/>
      <dgm:spPr/>
      <dgm:t>
        <a:bodyPr/>
        <a:lstStyle/>
        <a:p>
          <a:endParaRPr lang="zh-TW" altLang="en-US"/>
        </a:p>
      </dgm:t>
    </dgm:pt>
    <dgm:pt modelId="{E3FC4F4D-9A28-4FBE-BBDA-8D7675716584}" type="pres">
      <dgm:prSet presAssocID="{4350F0A1-981A-463D-991E-C8B3D14CCA6E}" presName="composite" presStyleCnt="0"/>
      <dgm:spPr/>
      <dgm:t>
        <a:bodyPr/>
        <a:lstStyle/>
        <a:p>
          <a:endParaRPr lang="zh-TW" altLang="en-US"/>
        </a:p>
      </dgm:t>
    </dgm:pt>
    <dgm:pt modelId="{E39CA96C-D3C8-4F5E-9DC3-5F878DAD069E}" type="pres">
      <dgm:prSet presAssocID="{4350F0A1-981A-463D-991E-C8B3D14CCA6E}" presName="parentText" presStyleLbl="alignNode1" presStyleIdx="6" presStyleCnt="8" custLinFactNeighborY="-35446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36DED7E-369A-4288-B816-2D79BC377D5D}" type="pres">
      <dgm:prSet presAssocID="{4350F0A1-981A-463D-991E-C8B3D14CCA6E}" presName="descendantText" presStyleLbl="alignAcc1" presStyleIdx="6" presStyleCnt="8" custLinFactNeighborY="-5453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9C24E1D-069A-44AE-979A-BEA9BB8AA394}" type="pres">
      <dgm:prSet presAssocID="{8CFC0453-9A9B-4D6B-9141-C9F7DE546EF0}" presName="sp" presStyleCnt="0"/>
      <dgm:spPr/>
      <dgm:t>
        <a:bodyPr/>
        <a:lstStyle/>
        <a:p>
          <a:endParaRPr lang="zh-TW" altLang="en-US"/>
        </a:p>
      </dgm:t>
    </dgm:pt>
    <dgm:pt modelId="{F0714560-837B-4E91-9184-293107BDD244}" type="pres">
      <dgm:prSet presAssocID="{86A84665-5630-4AF0-B22F-7308AC989D58}" presName="composite" presStyleCnt="0"/>
      <dgm:spPr/>
      <dgm:t>
        <a:bodyPr/>
        <a:lstStyle/>
        <a:p>
          <a:endParaRPr lang="zh-TW" altLang="en-US"/>
        </a:p>
      </dgm:t>
    </dgm:pt>
    <dgm:pt modelId="{6A5D7F07-DEBF-498D-A3B8-5B69C406F068}" type="pres">
      <dgm:prSet presAssocID="{86A84665-5630-4AF0-B22F-7308AC989D58}" presName="parentText" presStyleLbl="alignNode1" presStyleIdx="7" presStyleCnt="8" custLinFactNeighborY="-39928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BE48197-0200-42D8-8130-9993774F68F1}" type="pres">
      <dgm:prSet presAssocID="{86A84665-5630-4AF0-B22F-7308AC989D58}" presName="descendantText" presStyleLbl="alignAcc1" presStyleIdx="7" presStyleCnt="8" custLinFactNeighborY="-6143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1A05C03-E8C0-4769-A8EF-EB34C0A8578B}" srcId="{61EF839D-6525-4491-945B-0A0CEF87CAC9}" destId="{03A44027-EB98-4E7F-B682-94FC21682EBE}" srcOrd="2" destOrd="0" parTransId="{1080BE64-CBB1-4B29-AD1A-1ABE39836EAE}" sibTransId="{EE261A60-7510-4E53-BA5C-913B40AD2160}"/>
    <dgm:cxn modelId="{89E141C2-3250-48B5-A02B-F0A645206960}" type="presOf" srcId="{23C9F3ED-5688-4B56-B08B-C32622D8C55F}" destId="{35759A17-6762-44AF-82FF-3F3355C950AC}" srcOrd="0" destOrd="0" presId="urn:microsoft.com/office/officeart/2005/8/layout/chevron2"/>
    <dgm:cxn modelId="{F731FA37-797A-4A62-BE3F-7AF05501EC9E}" type="presOf" srcId="{3A6242B4-EE54-4E4E-99E1-9D350917461B}" destId="{1FFF7F97-1DFB-4536-917A-DBE2DA83E24E}" srcOrd="0" destOrd="0" presId="urn:microsoft.com/office/officeart/2005/8/layout/chevron2"/>
    <dgm:cxn modelId="{E67852D0-0484-490B-B245-13FEE6D7A851}" type="presOf" srcId="{6B15978C-3AD9-4985-8428-CFEC5131D2C5}" destId="{DADD56DA-9F63-4AC0-8E22-DFD4E47BD663}" srcOrd="0" destOrd="0" presId="urn:microsoft.com/office/officeart/2005/8/layout/chevron2"/>
    <dgm:cxn modelId="{9C3B2DAC-114A-4A34-A551-0A707CC4E11F}" type="presOf" srcId="{7D313535-52C1-49DB-ADDC-D1A6D53EFDE2}" destId="{9FD86CC0-1874-40F2-8DF3-D55A24387677}" srcOrd="0" destOrd="0" presId="urn:microsoft.com/office/officeart/2005/8/layout/chevron2"/>
    <dgm:cxn modelId="{52E364C1-57B3-428C-8422-7E3CAA16A0DA}" type="presOf" srcId="{E4BF694B-09D9-4275-95B6-D4A197BA143A}" destId="{7BE48197-0200-42D8-8130-9993774F68F1}" srcOrd="0" destOrd="1" presId="urn:microsoft.com/office/officeart/2005/8/layout/chevron2"/>
    <dgm:cxn modelId="{2E59A86B-FC6D-470A-BC04-41B43E66437D}" srcId="{86A84665-5630-4AF0-B22F-7308AC989D58}" destId="{1E9EB0A6-C13D-4C70-BE19-BA78B2B8D4C3}" srcOrd="0" destOrd="0" parTransId="{7BECD440-1DA5-43FD-95EF-DAC558979006}" sibTransId="{CE7DC83B-B71A-4C0F-BD8B-3ADCA5295E6A}"/>
    <dgm:cxn modelId="{DE8C0419-46C6-4F3C-B29C-005BD946F46D}" type="presOf" srcId="{580AAC8A-AC0F-43D6-A023-8FE5D8182806}" destId="{F36DED7E-369A-4288-B816-2D79BC377D5D}" srcOrd="0" destOrd="1" presId="urn:microsoft.com/office/officeart/2005/8/layout/chevron2"/>
    <dgm:cxn modelId="{AD41A90B-8632-46F2-B5C3-32BBAAF8D73E}" srcId="{86A84665-5630-4AF0-B22F-7308AC989D58}" destId="{E4BF694B-09D9-4275-95B6-D4A197BA143A}" srcOrd="1" destOrd="0" parTransId="{3F755905-A25C-4917-ACEB-8E53952F9E42}" sibTransId="{976D3616-DFA7-45DC-A94E-A543C241B255}"/>
    <dgm:cxn modelId="{C7B03358-480A-4F40-9F66-50A65971B132}" type="presOf" srcId="{FA366FCF-7E96-40CE-8538-6CB1B9459B32}" destId="{B264C357-A4D8-439C-81A0-6E73BD94B1B3}" srcOrd="0" destOrd="0" presId="urn:microsoft.com/office/officeart/2005/8/layout/chevron2"/>
    <dgm:cxn modelId="{58D5CEB0-0D2A-4ABD-ABF9-4519F6E9801E}" srcId="{61EF839D-6525-4491-945B-0A0CEF87CAC9}" destId="{86A84665-5630-4AF0-B22F-7308AC989D58}" srcOrd="7" destOrd="0" parTransId="{6698AAD4-E1EA-41E1-9777-AE6ED8DDEEB2}" sibTransId="{BAD84FDF-EC27-4633-90D4-30DB6CD24B0F}"/>
    <dgm:cxn modelId="{8AC39584-39CC-485F-B948-4C4EC5064708}" srcId="{41495B8E-E160-4FA7-B541-09AFCB3D5790}" destId="{CED062C0-CD97-497F-B528-57AEB1D1236E}" srcOrd="1" destOrd="0" parTransId="{74346F8B-FB1E-4FF8-AD69-3A1040F4FCFD}" sibTransId="{06330CC3-176B-4ECE-94F1-E5F391FF68B8}"/>
    <dgm:cxn modelId="{364EB3C9-9F64-4D90-BA05-4018421C95F3}" srcId="{03A44027-EB98-4E7F-B682-94FC21682EBE}" destId="{CDD822C4-D9A9-4680-9851-3AD3FB77804E}" srcOrd="0" destOrd="0" parTransId="{89E3DC06-67DE-4AFC-AAAA-DA813736296E}" sibTransId="{E20EAF6B-45C0-496F-93C6-2C98FF8D36F6}"/>
    <dgm:cxn modelId="{ADCB5A7A-AF4E-4303-A93C-5A8A36B553EE}" type="presOf" srcId="{CED062C0-CD97-497F-B528-57AEB1D1236E}" destId="{35759A17-6762-44AF-82FF-3F3355C950AC}" srcOrd="0" destOrd="1" presId="urn:microsoft.com/office/officeart/2005/8/layout/chevron2"/>
    <dgm:cxn modelId="{1731DD1D-8838-4221-AC98-56A42DCC32A9}" srcId="{61EF839D-6525-4491-945B-0A0CEF87CAC9}" destId="{6B15978C-3AD9-4985-8428-CFEC5131D2C5}" srcOrd="4" destOrd="0" parTransId="{DB7B6A38-F7C7-428B-B8EE-A8964C6217A2}" sibTransId="{573B88CB-3550-437C-96A0-4F321BD1EE16}"/>
    <dgm:cxn modelId="{C53B7760-2C23-44DF-A1B6-C14632CC1046}" type="presOf" srcId="{77015511-92DE-489F-A793-657FB20182B1}" destId="{9FD86CC0-1874-40F2-8DF3-D55A24387677}" srcOrd="0" destOrd="1" presId="urn:microsoft.com/office/officeart/2005/8/layout/chevron2"/>
    <dgm:cxn modelId="{796534E1-7895-413B-9BD7-272ED059BF7F}" srcId="{5F070BB1-F77D-46C8-884E-DA07CF7C3F60}" destId="{6A12276D-4674-4F95-AA37-EDC9B7969F83}" srcOrd="0" destOrd="0" parTransId="{732DC29F-99A3-4A7C-84EF-1124A8BF9D2D}" sibTransId="{A032E7AB-F54F-4506-9C00-64B15AF5DC2E}"/>
    <dgm:cxn modelId="{F962F800-76B0-452D-8538-239D0B932B41}" type="presOf" srcId="{03A44027-EB98-4E7F-B682-94FC21682EBE}" destId="{09E0806B-8C0C-4228-916F-34BFF9B45DB3}" srcOrd="0" destOrd="0" presId="urn:microsoft.com/office/officeart/2005/8/layout/chevron2"/>
    <dgm:cxn modelId="{E837B36A-E4DC-411A-9EA6-9CBCFEAD6677}" srcId="{41495B8E-E160-4FA7-B541-09AFCB3D5790}" destId="{23C9F3ED-5688-4B56-B08B-C32622D8C55F}" srcOrd="0" destOrd="0" parTransId="{7897E978-D9DE-4D87-AFFF-E38718AD32E5}" sibTransId="{94E87AA0-9FEE-43A1-BE9A-6F7F45EC161B}"/>
    <dgm:cxn modelId="{5373B2A7-96CD-4681-9B26-7D5A1655552D}" type="presOf" srcId="{B2EF0EA3-37D8-4815-9CD1-18BD81EE29B4}" destId="{8BA29F3F-3191-4DE5-AB29-7FFB20FEAE38}" srcOrd="0" destOrd="1" presId="urn:microsoft.com/office/officeart/2005/8/layout/chevron2"/>
    <dgm:cxn modelId="{99AE8267-F726-43C6-B77C-82BBC5306319}" type="presOf" srcId="{86A84665-5630-4AF0-B22F-7308AC989D58}" destId="{6A5D7F07-DEBF-498D-A3B8-5B69C406F068}" srcOrd="0" destOrd="0" presId="urn:microsoft.com/office/officeart/2005/8/layout/chevron2"/>
    <dgm:cxn modelId="{D457CCD9-13F2-4BC3-B322-0387CDEAD646}" srcId="{FA366FCF-7E96-40CE-8538-6CB1B9459B32}" destId="{3A6242B4-EE54-4E4E-99E1-9D350917461B}" srcOrd="0" destOrd="0" parTransId="{C4F0CD31-8533-4917-A3BB-557F5A8700DE}" sibTransId="{86A42390-3C33-4C75-B772-2110C5B40B91}"/>
    <dgm:cxn modelId="{112A1C14-3DEA-4F35-84DA-2473B0DC224B}" type="presOf" srcId="{41495B8E-E160-4FA7-B541-09AFCB3D5790}" destId="{53ECAE9F-24B1-4F47-951D-5CDF7B4D8502}" srcOrd="0" destOrd="0" presId="urn:microsoft.com/office/officeart/2005/8/layout/chevron2"/>
    <dgm:cxn modelId="{2BFB7213-A3C3-48BA-8678-1C98A8EB3F6D}" srcId="{5F070BB1-F77D-46C8-884E-DA07CF7C3F60}" destId="{09B3CCB5-7017-4536-A4D0-9623D449F5F9}" srcOrd="1" destOrd="0" parTransId="{BA3D07C5-61A5-40C6-975B-A33B50FAEA11}" sibTransId="{FB3C1EED-4E9B-47AD-964E-A515967BC121}"/>
    <dgm:cxn modelId="{63B5A226-3FF5-46BB-97FC-374DCC67D735}" srcId="{6B15978C-3AD9-4985-8428-CFEC5131D2C5}" destId="{539F1DEC-BA04-45F5-B702-A4B5A9712359}" srcOrd="1" destOrd="0" parTransId="{0E8FE251-10F1-40E8-AAA6-99B810A582BD}" sibTransId="{02A6418F-151A-4BCE-9E93-CDAF199F4FCF}"/>
    <dgm:cxn modelId="{F6CADB93-748C-4C0E-AA02-056378C6DDB5}" srcId="{61EF839D-6525-4491-945B-0A0CEF87CAC9}" destId="{41495B8E-E160-4FA7-B541-09AFCB3D5790}" srcOrd="3" destOrd="0" parTransId="{5DFF2C11-B288-4AC5-B973-53E7EF3722E6}" sibTransId="{6FB3E503-799B-4ABE-BBCB-9C82F3EBCF3F}"/>
    <dgm:cxn modelId="{FF3E0763-8DC2-4F90-8D17-733762BC43AD}" type="presOf" srcId="{29A9F6C3-4893-4EC7-B60D-A7D2F24C2DC5}" destId="{1FFF7F97-1DFB-4536-917A-DBE2DA83E24E}" srcOrd="0" destOrd="1" presId="urn:microsoft.com/office/officeart/2005/8/layout/chevron2"/>
    <dgm:cxn modelId="{CB298E39-AE94-4069-8FB9-79C6F70E8424}" srcId="{6B15978C-3AD9-4985-8428-CFEC5131D2C5}" destId="{631B78C3-F821-4CF8-8BEB-DA38D740FDAE}" srcOrd="0" destOrd="0" parTransId="{1BC7EA3F-E871-49BB-9A7A-200E8FF2039E}" sibTransId="{DAA2EA33-20CF-482A-AD0F-742BC666F671}"/>
    <dgm:cxn modelId="{7175E536-C0DC-4B15-BFD5-E0A815783267}" type="presOf" srcId="{4350F0A1-981A-463D-991E-C8B3D14CCA6E}" destId="{E39CA96C-D3C8-4F5E-9DC3-5F878DAD069E}" srcOrd="0" destOrd="0" presId="urn:microsoft.com/office/officeart/2005/8/layout/chevron2"/>
    <dgm:cxn modelId="{DA75E955-A962-4C5F-A4B7-F9D2407D5DE1}" srcId="{FA366FCF-7E96-40CE-8538-6CB1B9459B32}" destId="{29A9F6C3-4893-4EC7-B60D-A7D2F24C2DC5}" srcOrd="1" destOrd="0" parTransId="{BD595D20-9EFD-457F-A4D9-F0A5E159180D}" sibTransId="{54063BB0-5F70-47D5-9582-18F6745B372A}"/>
    <dgm:cxn modelId="{73693BF4-BB0D-4873-A03B-F0E616A2B849}" srcId="{2AEDD649-92F5-4C6E-B93D-A152939F3D50}" destId="{7D313535-52C1-49DB-ADDC-D1A6D53EFDE2}" srcOrd="0" destOrd="0" parTransId="{D31B0FDD-1BF5-4EE2-84C9-A83B36250087}" sibTransId="{3BFBE375-4002-4052-8814-CA86E0D8E9F7}"/>
    <dgm:cxn modelId="{F21E1DF6-D641-44D7-9E03-E2F7C7F6ABFD}" srcId="{61EF839D-6525-4491-945B-0A0CEF87CAC9}" destId="{2AEDD649-92F5-4C6E-B93D-A152939F3D50}" srcOrd="1" destOrd="0" parTransId="{2E4E5C42-5F6E-4FA0-8440-C978B74F50F0}" sibTransId="{DA1CF1F6-D6DD-47E7-B31E-787342CE8DBA}"/>
    <dgm:cxn modelId="{FC9465AC-E6B9-4EA6-8F30-3C84E6B00710}" srcId="{03A44027-EB98-4E7F-B682-94FC21682EBE}" destId="{B2EF0EA3-37D8-4815-9CD1-18BD81EE29B4}" srcOrd="1" destOrd="0" parTransId="{B87F8AF4-5DB2-45BB-AF62-03627ED5036F}" sibTransId="{08882FF0-FE65-488E-9354-3133D5183A6A}"/>
    <dgm:cxn modelId="{A384529B-338B-4D42-AEEE-5A9B4B9DA278}" type="presOf" srcId="{CDD822C4-D9A9-4680-9851-3AD3FB77804E}" destId="{8BA29F3F-3191-4DE5-AB29-7FFB20FEAE38}" srcOrd="0" destOrd="0" presId="urn:microsoft.com/office/officeart/2005/8/layout/chevron2"/>
    <dgm:cxn modelId="{9D0BDCA7-F62B-4BBF-B230-CEFAC7579D79}" type="presOf" srcId="{61EF839D-6525-4491-945B-0A0CEF87CAC9}" destId="{936096C8-4396-4E91-A8C3-0527051C62ED}" srcOrd="0" destOrd="0" presId="urn:microsoft.com/office/officeart/2005/8/layout/chevron2"/>
    <dgm:cxn modelId="{B833C21C-3839-4B7E-B886-FC12F22D7CB1}" type="presOf" srcId="{631B78C3-F821-4CF8-8BEB-DA38D740FDAE}" destId="{5255592B-EBF2-497D-90A1-E5AC4C4610AE}" srcOrd="0" destOrd="0" presId="urn:microsoft.com/office/officeart/2005/8/layout/chevron2"/>
    <dgm:cxn modelId="{87279B3E-4FC3-4D3E-941A-F5192AF6C5B0}" srcId="{61EF839D-6525-4491-945B-0A0CEF87CAC9}" destId="{5F070BB1-F77D-46C8-884E-DA07CF7C3F60}" srcOrd="5" destOrd="0" parTransId="{7F49BB2A-0D8A-4953-9C51-1F3C01597BF9}" sibTransId="{48DFDB31-69D6-4A63-9AC0-256F473508A9}"/>
    <dgm:cxn modelId="{AC24097B-0877-4CB9-A055-9F2379F14018}" type="presOf" srcId="{2AEDD649-92F5-4C6E-B93D-A152939F3D50}" destId="{6BC38FCA-2915-419C-984A-2EA39BFBBA2D}" srcOrd="0" destOrd="0" presId="urn:microsoft.com/office/officeart/2005/8/layout/chevron2"/>
    <dgm:cxn modelId="{1227C805-2E5A-4324-8E5B-A665BBAB6334}" srcId="{4350F0A1-981A-463D-991E-C8B3D14CCA6E}" destId="{CF9064CB-645F-4F1D-B14E-66E520631A9F}" srcOrd="0" destOrd="0" parTransId="{B284FCD3-24D4-48C4-98D7-BD1082BD1B3A}" sibTransId="{2CC59FC9-124D-4815-81E2-BCDF4AEE914F}"/>
    <dgm:cxn modelId="{48C47F15-A17F-45EE-9853-4812ED896846}" type="presOf" srcId="{539F1DEC-BA04-45F5-B702-A4B5A9712359}" destId="{5255592B-EBF2-497D-90A1-E5AC4C4610AE}" srcOrd="0" destOrd="1" presId="urn:microsoft.com/office/officeart/2005/8/layout/chevron2"/>
    <dgm:cxn modelId="{142AB156-4C92-4284-B6DA-5DC640C88B16}" type="presOf" srcId="{1E9EB0A6-C13D-4C70-BE19-BA78B2B8D4C3}" destId="{7BE48197-0200-42D8-8130-9993774F68F1}" srcOrd="0" destOrd="0" presId="urn:microsoft.com/office/officeart/2005/8/layout/chevron2"/>
    <dgm:cxn modelId="{AB4535F3-CF02-4FF5-AA12-DE1F40FC4C98}" type="presOf" srcId="{CF9064CB-645F-4F1D-B14E-66E520631A9F}" destId="{F36DED7E-369A-4288-B816-2D79BC377D5D}" srcOrd="0" destOrd="0" presId="urn:microsoft.com/office/officeart/2005/8/layout/chevron2"/>
    <dgm:cxn modelId="{79A42062-8361-48D4-A17D-41643A776E27}" srcId="{61EF839D-6525-4491-945B-0A0CEF87CAC9}" destId="{FA366FCF-7E96-40CE-8538-6CB1B9459B32}" srcOrd="0" destOrd="0" parTransId="{3A7A95F4-EA03-499B-B601-16FBFFB2658C}" sibTransId="{733A2C88-1172-4A65-AE3C-3AF628B6F747}"/>
    <dgm:cxn modelId="{E1DEB676-0FE1-4344-9AE6-011374C81E03}" srcId="{4350F0A1-981A-463D-991E-C8B3D14CCA6E}" destId="{580AAC8A-AC0F-43D6-A023-8FE5D8182806}" srcOrd="1" destOrd="0" parTransId="{E2A4C019-76E7-4AEB-973E-39033A00BCB2}" sibTransId="{D74155D9-F8AD-4ACA-A308-AD513E7351BC}"/>
    <dgm:cxn modelId="{5EC5A33E-A19C-48C8-8B47-C95F5BD09431}" type="presOf" srcId="{6A12276D-4674-4F95-AA37-EDC9B7969F83}" destId="{8B8C12F0-F87F-4985-AD59-E8E9D6BBA3FE}" srcOrd="0" destOrd="0" presId="urn:microsoft.com/office/officeart/2005/8/layout/chevron2"/>
    <dgm:cxn modelId="{3139B3C5-3432-4297-B217-98752F53D672}" type="presOf" srcId="{5F070BB1-F77D-46C8-884E-DA07CF7C3F60}" destId="{E63E745E-D4FB-4C04-B198-3799161913CF}" srcOrd="0" destOrd="0" presId="urn:microsoft.com/office/officeart/2005/8/layout/chevron2"/>
    <dgm:cxn modelId="{6BE23EBF-B728-4472-A605-25C61469DFF0}" srcId="{2AEDD649-92F5-4C6E-B93D-A152939F3D50}" destId="{77015511-92DE-489F-A793-657FB20182B1}" srcOrd="1" destOrd="0" parTransId="{73F2AC9D-0304-44AB-8D42-3386DE0E5044}" sibTransId="{68384F0F-22A0-4D70-9214-B9E0392B62E3}"/>
    <dgm:cxn modelId="{CAA7BCD0-333A-4807-83B9-E285683D7A94}" srcId="{61EF839D-6525-4491-945B-0A0CEF87CAC9}" destId="{4350F0A1-981A-463D-991E-C8B3D14CCA6E}" srcOrd="6" destOrd="0" parTransId="{C319E05D-5A20-4C3D-9B40-3381DD57D9D9}" sibTransId="{8CFC0453-9A9B-4D6B-9141-C9F7DE546EF0}"/>
    <dgm:cxn modelId="{620A846C-FAAD-44EE-8E54-69FA4CA9017E}" type="presOf" srcId="{09B3CCB5-7017-4536-A4D0-9623D449F5F9}" destId="{8B8C12F0-F87F-4985-AD59-E8E9D6BBA3FE}" srcOrd="0" destOrd="1" presId="urn:microsoft.com/office/officeart/2005/8/layout/chevron2"/>
    <dgm:cxn modelId="{ACC7695E-5472-4342-937E-36DD63158B6C}" type="presParOf" srcId="{936096C8-4396-4E91-A8C3-0527051C62ED}" destId="{06F1B788-22F9-4AD6-9808-93900366918D}" srcOrd="0" destOrd="0" presId="urn:microsoft.com/office/officeart/2005/8/layout/chevron2"/>
    <dgm:cxn modelId="{030ECA27-4C09-481F-9445-7B6FA958A7B0}" type="presParOf" srcId="{06F1B788-22F9-4AD6-9808-93900366918D}" destId="{B264C357-A4D8-439C-81A0-6E73BD94B1B3}" srcOrd="0" destOrd="0" presId="urn:microsoft.com/office/officeart/2005/8/layout/chevron2"/>
    <dgm:cxn modelId="{C99D6728-CBDD-44E1-8ABC-8FAAAFD4436D}" type="presParOf" srcId="{06F1B788-22F9-4AD6-9808-93900366918D}" destId="{1FFF7F97-1DFB-4536-917A-DBE2DA83E24E}" srcOrd="1" destOrd="0" presId="urn:microsoft.com/office/officeart/2005/8/layout/chevron2"/>
    <dgm:cxn modelId="{6347D22F-07E1-4228-82BD-D9101305A1CE}" type="presParOf" srcId="{936096C8-4396-4E91-A8C3-0527051C62ED}" destId="{E6D91178-6211-4964-8FD6-CF59F577E346}" srcOrd="1" destOrd="0" presId="urn:microsoft.com/office/officeart/2005/8/layout/chevron2"/>
    <dgm:cxn modelId="{7B551C13-2095-4BBF-B10F-55969B743BE3}" type="presParOf" srcId="{936096C8-4396-4E91-A8C3-0527051C62ED}" destId="{87684796-C27E-4700-B029-DE2FDFAC0426}" srcOrd="2" destOrd="0" presId="urn:microsoft.com/office/officeart/2005/8/layout/chevron2"/>
    <dgm:cxn modelId="{1BDCFD45-69F6-44DD-9B2D-8BE6E8B08CEA}" type="presParOf" srcId="{87684796-C27E-4700-B029-DE2FDFAC0426}" destId="{6BC38FCA-2915-419C-984A-2EA39BFBBA2D}" srcOrd="0" destOrd="0" presId="urn:microsoft.com/office/officeart/2005/8/layout/chevron2"/>
    <dgm:cxn modelId="{CBC0B671-4386-426A-9FF4-25D64A4BF1AD}" type="presParOf" srcId="{87684796-C27E-4700-B029-DE2FDFAC0426}" destId="{9FD86CC0-1874-40F2-8DF3-D55A24387677}" srcOrd="1" destOrd="0" presId="urn:microsoft.com/office/officeart/2005/8/layout/chevron2"/>
    <dgm:cxn modelId="{18FCB9D1-72E6-451E-88BD-83F0025E906B}" type="presParOf" srcId="{936096C8-4396-4E91-A8C3-0527051C62ED}" destId="{8D1D13AF-97D9-4977-B744-5BA9F3D997F5}" srcOrd="3" destOrd="0" presId="urn:microsoft.com/office/officeart/2005/8/layout/chevron2"/>
    <dgm:cxn modelId="{09DF028A-2990-4106-8202-FC03933E30F2}" type="presParOf" srcId="{936096C8-4396-4E91-A8C3-0527051C62ED}" destId="{52DEB65A-40D1-4461-BA7F-3F8F6836AE3C}" srcOrd="4" destOrd="0" presId="urn:microsoft.com/office/officeart/2005/8/layout/chevron2"/>
    <dgm:cxn modelId="{EC2AFF55-4498-461E-8BFF-1C5962AF3379}" type="presParOf" srcId="{52DEB65A-40D1-4461-BA7F-3F8F6836AE3C}" destId="{09E0806B-8C0C-4228-916F-34BFF9B45DB3}" srcOrd="0" destOrd="0" presId="urn:microsoft.com/office/officeart/2005/8/layout/chevron2"/>
    <dgm:cxn modelId="{58E46408-3A7B-4F6E-BF6B-CFA226733F9F}" type="presParOf" srcId="{52DEB65A-40D1-4461-BA7F-3F8F6836AE3C}" destId="{8BA29F3F-3191-4DE5-AB29-7FFB20FEAE38}" srcOrd="1" destOrd="0" presId="urn:microsoft.com/office/officeart/2005/8/layout/chevron2"/>
    <dgm:cxn modelId="{C069AB59-6606-4624-B9DE-F81C9F42B640}" type="presParOf" srcId="{936096C8-4396-4E91-A8C3-0527051C62ED}" destId="{DF7991D5-D833-45C9-B1C2-FE0C44CCEF2B}" srcOrd="5" destOrd="0" presId="urn:microsoft.com/office/officeart/2005/8/layout/chevron2"/>
    <dgm:cxn modelId="{E6F7563C-1F3F-4F6D-A0BB-E1E34384CA20}" type="presParOf" srcId="{936096C8-4396-4E91-A8C3-0527051C62ED}" destId="{126782AD-A2EA-42DC-A3D6-4651EDD683B5}" srcOrd="6" destOrd="0" presId="urn:microsoft.com/office/officeart/2005/8/layout/chevron2"/>
    <dgm:cxn modelId="{265366CE-CC82-4893-B247-4ECF8ADCC80C}" type="presParOf" srcId="{126782AD-A2EA-42DC-A3D6-4651EDD683B5}" destId="{53ECAE9F-24B1-4F47-951D-5CDF7B4D8502}" srcOrd="0" destOrd="0" presId="urn:microsoft.com/office/officeart/2005/8/layout/chevron2"/>
    <dgm:cxn modelId="{15EBDA88-5D0D-44B8-8347-BFB5505F2658}" type="presParOf" srcId="{126782AD-A2EA-42DC-A3D6-4651EDD683B5}" destId="{35759A17-6762-44AF-82FF-3F3355C950AC}" srcOrd="1" destOrd="0" presId="urn:microsoft.com/office/officeart/2005/8/layout/chevron2"/>
    <dgm:cxn modelId="{8E751DAC-9CE9-476E-B5A4-D5985B21FA2A}" type="presParOf" srcId="{936096C8-4396-4E91-A8C3-0527051C62ED}" destId="{4DC337E7-6975-426D-9F1B-FF082CFA8831}" srcOrd="7" destOrd="0" presId="urn:microsoft.com/office/officeart/2005/8/layout/chevron2"/>
    <dgm:cxn modelId="{6FE4E755-CBFF-4604-BA4D-1087E4A1F55D}" type="presParOf" srcId="{936096C8-4396-4E91-A8C3-0527051C62ED}" destId="{98D6BA03-BF8E-486C-9352-F61B59DC2194}" srcOrd="8" destOrd="0" presId="urn:microsoft.com/office/officeart/2005/8/layout/chevron2"/>
    <dgm:cxn modelId="{2CA16C04-40CC-46FA-8F95-14C5DB92F416}" type="presParOf" srcId="{98D6BA03-BF8E-486C-9352-F61B59DC2194}" destId="{DADD56DA-9F63-4AC0-8E22-DFD4E47BD663}" srcOrd="0" destOrd="0" presId="urn:microsoft.com/office/officeart/2005/8/layout/chevron2"/>
    <dgm:cxn modelId="{0B131B57-65EF-446F-9599-29CC766CB88F}" type="presParOf" srcId="{98D6BA03-BF8E-486C-9352-F61B59DC2194}" destId="{5255592B-EBF2-497D-90A1-E5AC4C4610AE}" srcOrd="1" destOrd="0" presId="urn:microsoft.com/office/officeart/2005/8/layout/chevron2"/>
    <dgm:cxn modelId="{068ABC9E-C69D-4857-9207-22954D5F0476}" type="presParOf" srcId="{936096C8-4396-4E91-A8C3-0527051C62ED}" destId="{E5C59367-EB68-4632-BE28-015BD84778FC}" srcOrd="9" destOrd="0" presId="urn:microsoft.com/office/officeart/2005/8/layout/chevron2"/>
    <dgm:cxn modelId="{A094EB9B-CB3B-464B-913C-E8D9E74742AB}" type="presParOf" srcId="{936096C8-4396-4E91-A8C3-0527051C62ED}" destId="{D5D544C1-277B-44C1-8F00-D7F6F7F452B1}" srcOrd="10" destOrd="0" presId="urn:microsoft.com/office/officeart/2005/8/layout/chevron2"/>
    <dgm:cxn modelId="{014F6E87-1E5C-4079-8381-D13527C344C8}" type="presParOf" srcId="{D5D544C1-277B-44C1-8F00-D7F6F7F452B1}" destId="{E63E745E-D4FB-4C04-B198-3799161913CF}" srcOrd="0" destOrd="0" presId="urn:microsoft.com/office/officeart/2005/8/layout/chevron2"/>
    <dgm:cxn modelId="{43F5077B-4796-44AA-9BF2-2C926E4D2C48}" type="presParOf" srcId="{D5D544C1-277B-44C1-8F00-D7F6F7F452B1}" destId="{8B8C12F0-F87F-4985-AD59-E8E9D6BBA3FE}" srcOrd="1" destOrd="0" presId="urn:microsoft.com/office/officeart/2005/8/layout/chevron2"/>
    <dgm:cxn modelId="{DB06745E-56F5-4441-BB32-2D3011925EAA}" type="presParOf" srcId="{936096C8-4396-4E91-A8C3-0527051C62ED}" destId="{D3AAF277-1355-45C5-9E7D-49BF1AB21BE1}" srcOrd="11" destOrd="0" presId="urn:microsoft.com/office/officeart/2005/8/layout/chevron2"/>
    <dgm:cxn modelId="{8C2B89D6-2773-4D6C-8984-3B974C2AA0E5}" type="presParOf" srcId="{936096C8-4396-4E91-A8C3-0527051C62ED}" destId="{E3FC4F4D-9A28-4FBE-BBDA-8D7675716584}" srcOrd="12" destOrd="0" presId="urn:microsoft.com/office/officeart/2005/8/layout/chevron2"/>
    <dgm:cxn modelId="{9BA003D9-EEEE-4406-8AB8-FBCBF8338D12}" type="presParOf" srcId="{E3FC4F4D-9A28-4FBE-BBDA-8D7675716584}" destId="{E39CA96C-D3C8-4F5E-9DC3-5F878DAD069E}" srcOrd="0" destOrd="0" presId="urn:microsoft.com/office/officeart/2005/8/layout/chevron2"/>
    <dgm:cxn modelId="{FC5B1AC0-943D-44FA-9BF8-0212A4CF7561}" type="presParOf" srcId="{E3FC4F4D-9A28-4FBE-BBDA-8D7675716584}" destId="{F36DED7E-369A-4288-B816-2D79BC377D5D}" srcOrd="1" destOrd="0" presId="urn:microsoft.com/office/officeart/2005/8/layout/chevron2"/>
    <dgm:cxn modelId="{C24276CE-3754-4CBB-BB13-79A1BF7260EC}" type="presParOf" srcId="{936096C8-4396-4E91-A8C3-0527051C62ED}" destId="{D9C24E1D-069A-44AE-979A-BEA9BB8AA394}" srcOrd="13" destOrd="0" presId="urn:microsoft.com/office/officeart/2005/8/layout/chevron2"/>
    <dgm:cxn modelId="{90FA2C14-394B-47E3-B700-328D02D91734}" type="presParOf" srcId="{936096C8-4396-4E91-A8C3-0527051C62ED}" destId="{F0714560-837B-4E91-9184-293107BDD244}" srcOrd="14" destOrd="0" presId="urn:microsoft.com/office/officeart/2005/8/layout/chevron2"/>
    <dgm:cxn modelId="{17DBD0B5-2AFC-4496-A859-A002E5403949}" type="presParOf" srcId="{F0714560-837B-4E91-9184-293107BDD244}" destId="{6A5D7F07-DEBF-498D-A3B8-5B69C406F068}" srcOrd="0" destOrd="0" presId="urn:microsoft.com/office/officeart/2005/8/layout/chevron2"/>
    <dgm:cxn modelId="{53A437F4-68E4-4D22-8522-7349D06AC777}" type="presParOf" srcId="{F0714560-837B-4E91-9184-293107BDD244}" destId="{7BE48197-0200-42D8-8130-9993774F68F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E6EA56-34F8-4813-AC81-5FDE61E05887}">
      <dsp:nvSpPr>
        <dsp:cNvPr id="0" name=""/>
        <dsp:cNvSpPr/>
      </dsp:nvSpPr>
      <dsp:spPr>
        <a:xfrm>
          <a:off x="1785083" y="292637"/>
          <a:ext cx="5002476" cy="4507668"/>
        </a:xfrm>
        <a:prstGeom prst="blockArc">
          <a:avLst>
            <a:gd name="adj1" fmla="val 12599613"/>
            <a:gd name="adj2" fmla="val 16151965"/>
            <a:gd name="adj3" fmla="val 4521"/>
          </a:avLst>
        </a:prstGeom>
        <a:solidFill>
          <a:schemeClr val="bg2">
            <a:lumMod val="7500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142716F-5462-43F1-927E-AE458959B845}">
      <dsp:nvSpPr>
        <dsp:cNvPr id="0" name=""/>
        <dsp:cNvSpPr/>
      </dsp:nvSpPr>
      <dsp:spPr>
        <a:xfrm>
          <a:off x="1929113" y="264184"/>
          <a:ext cx="4714198" cy="4564952"/>
        </a:xfrm>
        <a:prstGeom prst="blockArc">
          <a:avLst>
            <a:gd name="adj1" fmla="val 9000000"/>
            <a:gd name="adj2" fmla="val 12600000"/>
            <a:gd name="adj3" fmla="val 4521"/>
          </a:avLst>
        </a:prstGeom>
        <a:solidFill>
          <a:schemeClr val="bg2">
            <a:lumMod val="5000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75971F3-CBF2-4902-93C8-4141F090DCD1}">
      <dsp:nvSpPr>
        <dsp:cNvPr id="0" name=""/>
        <dsp:cNvSpPr/>
      </dsp:nvSpPr>
      <dsp:spPr>
        <a:xfrm>
          <a:off x="1857103" y="436628"/>
          <a:ext cx="4896539" cy="4248487"/>
        </a:xfrm>
        <a:prstGeom prst="blockArc">
          <a:avLst>
            <a:gd name="adj1" fmla="val 5400000"/>
            <a:gd name="adj2" fmla="val 9000000"/>
            <a:gd name="adj3" fmla="val 4521"/>
          </a:avLst>
        </a:prstGeom>
        <a:solidFill>
          <a:schemeClr val="bg2">
            <a:lumMod val="2500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3561E1C-2B51-4F71-A613-084FB13A649D}">
      <dsp:nvSpPr>
        <dsp:cNvPr id="0" name=""/>
        <dsp:cNvSpPr/>
      </dsp:nvSpPr>
      <dsp:spPr>
        <a:xfrm>
          <a:off x="1988787" y="336470"/>
          <a:ext cx="4548839" cy="4420654"/>
        </a:xfrm>
        <a:prstGeom prst="blockArc">
          <a:avLst>
            <a:gd name="adj1" fmla="val 1796904"/>
            <a:gd name="adj2" fmla="val 5359120"/>
            <a:gd name="adj3" fmla="val 4521"/>
          </a:avLst>
        </a:prstGeom>
        <a:solidFill>
          <a:schemeClr val="accent6">
            <a:lumMod val="7500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B4253BF-524E-41BF-9DFC-A20792066686}">
      <dsp:nvSpPr>
        <dsp:cNvPr id="0" name=""/>
        <dsp:cNvSpPr/>
      </dsp:nvSpPr>
      <dsp:spPr>
        <a:xfrm>
          <a:off x="1940163" y="436649"/>
          <a:ext cx="4669464" cy="4180277"/>
        </a:xfrm>
        <a:prstGeom prst="blockArc">
          <a:avLst>
            <a:gd name="adj1" fmla="val 19840636"/>
            <a:gd name="adj2" fmla="val 1838081"/>
            <a:gd name="adj3" fmla="val 4521"/>
          </a:avLst>
        </a:prstGeom>
        <a:solidFill>
          <a:schemeClr val="accent6">
            <a:lumMod val="60000"/>
            <a:lumOff val="4000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586B6CD-BFE3-4001-9024-9208820845A9}">
      <dsp:nvSpPr>
        <dsp:cNvPr id="0" name=""/>
        <dsp:cNvSpPr/>
      </dsp:nvSpPr>
      <dsp:spPr>
        <a:xfrm>
          <a:off x="1890566" y="364630"/>
          <a:ext cx="4791077" cy="4363687"/>
        </a:xfrm>
        <a:prstGeom prst="blockArc">
          <a:avLst>
            <a:gd name="adj1" fmla="val 16152349"/>
            <a:gd name="adj2" fmla="val 19800381"/>
            <a:gd name="adj3" fmla="val 4521"/>
          </a:avLst>
        </a:prstGeom>
        <a:solidFill>
          <a:schemeClr val="accent6">
            <a:lumMod val="40000"/>
            <a:lumOff val="6000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FD37624-E13C-4B8E-B0B2-CD88DFE1CD15}">
      <dsp:nvSpPr>
        <dsp:cNvPr id="0" name=""/>
        <dsp:cNvSpPr/>
      </dsp:nvSpPr>
      <dsp:spPr>
        <a:xfrm>
          <a:off x="3304420" y="1570924"/>
          <a:ext cx="2068830" cy="1951472"/>
        </a:xfrm>
        <a:prstGeom prst="ellipse">
          <a:avLst/>
        </a:prstGeom>
        <a:noFill/>
        <a:ln>
          <a:solidFill>
            <a:schemeClr val="tx1"/>
          </a:solidFill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ts val="2640"/>
            </a:lnSpc>
            <a:spcBef>
              <a:spcPct val="0"/>
            </a:spcBef>
            <a:spcAft>
              <a:spcPts val="0"/>
            </a:spcAft>
          </a:pPr>
          <a:r>
            <a:rPr lang="zh-TW" altLang="en-US" sz="2200" b="1" kern="1200" dirty="0" smtClean="0">
              <a:solidFill>
                <a:srgbClr val="C00000"/>
              </a:solidFill>
              <a:latin typeface="+mj-ea"/>
              <a:ea typeface="+mj-ea"/>
            </a:rPr>
            <a:t>農業保險法</a:t>
          </a:r>
          <a:endParaRPr lang="en-US" altLang="zh-TW" sz="2200" b="1" kern="1200" dirty="0" smtClean="0">
            <a:solidFill>
              <a:srgbClr val="C00000"/>
            </a:solidFill>
            <a:latin typeface="+mj-ea"/>
            <a:ea typeface="+mj-ea"/>
          </a:endParaRPr>
        </a:p>
        <a:p>
          <a:pPr lvl="0" algn="ctr" defTabSz="977900">
            <a:lnSpc>
              <a:spcPts val="2640"/>
            </a:lnSpc>
            <a:spcBef>
              <a:spcPct val="0"/>
            </a:spcBef>
            <a:spcAft>
              <a:spcPts val="0"/>
            </a:spcAft>
          </a:pPr>
          <a:r>
            <a:rPr lang="zh-TW" altLang="en-US" sz="2200" b="1" kern="1200" dirty="0" smtClean="0">
              <a:solidFill>
                <a:srgbClr val="C00000"/>
              </a:solidFill>
              <a:latin typeface="+mj-ea"/>
              <a:ea typeface="+mj-ea"/>
            </a:rPr>
            <a:t>草案架構</a:t>
          </a:r>
          <a:endParaRPr lang="zh-TW" altLang="en-US" sz="2200" b="1" kern="1200" dirty="0">
            <a:solidFill>
              <a:srgbClr val="C00000"/>
            </a:solidFill>
            <a:latin typeface="+mj-ea"/>
            <a:ea typeface="+mj-ea"/>
          </a:endParaRPr>
        </a:p>
      </dsp:txBody>
      <dsp:txXfrm>
        <a:off x="3607393" y="1856710"/>
        <a:ext cx="1462884" cy="1379900"/>
      </dsp:txXfrm>
    </dsp:sp>
    <dsp:sp modelId="{59D1CE52-6957-4A06-88BA-369D4E6CC638}">
      <dsp:nvSpPr>
        <dsp:cNvPr id="0" name=""/>
        <dsp:cNvSpPr/>
      </dsp:nvSpPr>
      <dsp:spPr>
        <a:xfrm>
          <a:off x="3479935" y="-134634"/>
          <a:ext cx="1558709" cy="1493302"/>
        </a:xfrm>
        <a:prstGeom prst="ellipse">
          <a:avLst/>
        </a:prstGeom>
        <a:solidFill>
          <a:srgbClr val="FFCCFF"/>
        </a:solidFill>
        <a:ln>
          <a:solidFill>
            <a:schemeClr val="accent1"/>
          </a:solidFill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lvl="0" algn="ctr" defTabSz="889000">
            <a:lnSpc>
              <a:spcPts val="264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rgbClr val="0000FF"/>
              </a:solidFill>
              <a:latin typeface="+mj-ea"/>
              <a:ea typeface="+mj-ea"/>
            </a:rPr>
            <a:t>擴大農業保險範圍</a:t>
          </a:r>
          <a:endParaRPr lang="zh-TW" altLang="en-US" sz="2000" b="1" kern="1200" dirty="0">
            <a:solidFill>
              <a:srgbClr val="0000FF"/>
            </a:solidFill>
            <a:latin typeface="+mj-ea"/>
            <a:ea typeface="+mj-ea"/>
          </a:endParaRPr>
        </a:p>
      </dsp:txBody>
      <dsp:txXfrm>
        <a:off x="3708203" y="84055"/>
        <a:ext cx="1102173" cy="1055924"/>
      </dsp:txXfrm>
    </dsp:sp>
    <dsp:sp modelId="{7D8026E0-7DB6-47A5-B201-E82E417E7E33}">
      <dsp:nvSpPr>
        <dsp:cNvPr id="0" name=""/>
        <dsp:cNvSpPr/>
      </dsp:nvSpPr>
      <dsp:spPr>
        <a:xfrm>
          <a:off x="5206634" y="854421"/>
          <a:ext cx="1510058" cy="1449834"/>
        </a:xfrm>
        <a:prstGeom prst="ellipse">
          <a:avLst/>
        </a:prstGeom>
        <a:solidFill>
          <a:srgbClr val="FCF0B2">
            <a:alpha val="89804"/>
          </a:srgbClr>
        </a:solidFill>
        <a:ln>
          <a:solidFill>
            <a:schemeClr val="accent1"/>
          </a:solidFill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ts val="264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>
              <a:solidFill>
                <a:srgbClr val="0000FF"/>
              </a:solidFill>
              <a:latin typeface="+mj-ea"/>
              <a:ea typeface="+mj-ea"/>
            </a:rPr>
            <a:t>建置雙軌保險人運作機制</a:t>
          </a:r>
          <a:endParaRPr lang="zh-TW" altLang="en-US" sz="1800" b="1" kern="1200" dirty="0">
            <a:solidFill>
              <a:srgbClr val="0000FF"/>
            </a:solidFill>
            <a:latin typeface="+mj-ea"/>
            <a:ea typeface="+mj-ea"/>
          </a:endParaRPr>
        </a:p>
      </dsp:txBody>
      <dsp:txXfrm>
        <a:off x="5427777" y="1066744"/>
        <a:ext cx="1067772" cy="1025188"/>
      </dsp:txXfrm>
    </dsp:sp>
    <dsp:sp modelId="{86F7D67C-94C7-494F-AAC4-E80DC99A64A8}">
      <dsp:nvSpPr>
        <dsp:cNvPr id="0" name=""/>
        <dsp:cNvSpPr/>
      </dsp:nvSpPr>
      <dsp:spPr>
        <a:xfrm>
          <a:off x="5200397" y="2776934"/>
          <a:ext cx="1478262" cy="1471350"/>
        </a:xfrm>
        <a:prstGeom prst="ellipse">
          <a:avLst/>
        </a:prstGeom>
        <a:solidFill>
          <a:schemeClr val="accent3">
            <a:lumMod val="40000"/>
            <a:lumOff val="60000"/>
          </a:schemeClr>
        </a:solidFill>
        <a:ln>
          <a:solidFill>
            <a:schemeClr val="accent1"/>
          </a:solidFill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lvl="0" algn="ctr" defTabSz="889000">
            <a:lnSpc>
              <a:spcPts val="264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rgbClr val="0000FF"/>
              </a:solidFill>
              <a:latin typeface="+mj-ea"/>
              <a:ea typeface="+mj-ea"/>
            </a:rPr>
            <a:t>建立危險分散機制</a:t>
          </a:r>
          <a:endParaRPr lang="zh-TW" altLang="en-US" sz="2000" b="1" kern="1200" dirty="0">
            <a:solidFill>
              <a:srgbClr val="0000FF"/>
            </a:solidFill>
            <a:latin typeface="+mj-ea"/>
            <a:ea typeface="+mj-ea"/>
          </a:endParaRPr>
        </a:p>
      </dsp:txBody>
      <dsp:txXfrm>
        <a:off x="5416883" y="2992408"/>
        <a:ext cx="1045290" cy="1040402"/>
      </dsp:txXfrm>
    </dsp:sp>
    <dsp:sp modelId="{1DF9EF37-AA81-43C9-B463-984E91E84BFC}">
      <dsp:nvSpPr>
        <dsp:cNvPr id="0" name=""/>
        <dsp:cNvSpPr/>
      </dsp:nvSpPr>
      <dsp:spPr>
        <a:xfrm>
          <a:off x="3474962" y="3715404"/>
          <a:ext cx="1622500" cy="1531798"/>
        </a:xfrm>
        <a:prstGeom prst="ellipse">
          <a:avLst/>
        </a:prstGeom>
        <a:solidFill>
          <a:schemeClr val="accent4">
            <a:lumMod val="60000"/>
            <a:lumOff val="40000"/>
          </a:schemeClr>
        </a:solidFill>
        <a:ln>
          <a:solidFill>
            <a:schemeClr val="accent1"/>
          </a:solidFill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lvl="0" algn="ctr" defTabSz="889000">
            <a:lnSpc>
              <a:spcPts val="264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rgbClr val="0000FF"/>
              </a:solidFill>
              <a:latin typeface="+mj-ea"/>
              <a:ea typeface="+mj-ea"/>
            </a:rPr>
            <a:t>救助制度之調整</a:t>
          </a:r>
          <a:endParaRPr lang="zh-TW" altLang="en-US" sz="2000" b="1" kern="1200" dirty="0">
            <a:solidFill>
              <a:srgbClr val="0000FF"/>
            </a:solidFill>
            <a:latin typeface="+mj-ea"/>
            <a:ea typeface="+mj-ea"/>
          </a:endParaRPr>
        </a:p>
      </dsp:txBody>
      <dsp:txXfrm>
        <a:off x="3712572" y="3939731"/>
        <a:ext cx="1147280" cy="1083144"/>
      </dsp:txXfrm>
    </dsp:sp>
    <dsp:sp modelId="{7B335F00-4B5C-49D1-8586-72DBC8DBEF36}">
      <dsp:nvSpPr>
        <dsp:cNvPr id="0" name=""/>
        <dsp:cNvSpPr/>
      </dsp:nvSpPr>
      <dsp:spPr>
        <a:xfrm>
          <a:off x="1785093" y="2702880"/>
          <a:ext cx="1651338" cy="1622202"/>
        </a:xfrm>
        <a:prstGeom prst="ellipse">
          <a:avLst/>
        </a:prstGeom>
        <a:solidFill>
          <a:schemeClr val="bg2">
            <a:lumMod val="90000"/>
          </a:schemeClr>
        </a:solidFill>
        <a:ln>
          <a:solidFill>
            <a:schemeClr val="accent1"/>
          </a:solidFill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lvl="0" algn="ctr" defTabSz="889000">
            <a:lnSpc>
              <a:spcPts val="264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smtClean="0">
              <a:solidFill>
                <a:srgbClr val="0000FF"/>
              </a:solidFill>
              <a:latin typeface="+mj-ea"/>
              <a:ea typeface="+mj-ea"/>
            </a:rPr>
            <a:t>提高農民投保誘因</a:t>
          </a:r>
          <a:endParaRPr lang="zh-TW" altLang="en-US" sz="2000" b="1" kern="1200" dirty="0">
            <a:solidFill>
              <a:srgbClr val="0000FF"/>
            </a:solidFill>
            <a:latin typeface="+mj-ea"/>
            <a:ea typeface="+mj-ea"/>
          </a:endParaRPr>
        </a:p>
      </dsp:txBody>
      <dsp:txXfrm>
        <a:off x="2026926" y="2940446"/>
        <a:ext cx="1167672" cy="1147070"/>
      </dsp:txXfrm>
    </dsp:sp>
    <dsp:sp modelId="{2C81F125-7977-469E-A030-C414454334AE}">
      <dsp:nvSpPr>
        <dsp:cNvPr id="0" name=""/>
        <dsp:cNvSpPr/>
      </dsp:nvSpPr>
      <dsp:spPr>
        <a:xfrm>
          <a:off x="1780251" y="792090"/>
          <a:ext cx="1661021" cy="1574495"/>
        </a:xfrm>
        <a:prstGeom prst="ellipse">
          <a:avLst/>
        </a:prstGeom>
        <a:solidFill>
          <a:schemeClr val="accent6">
            <a:lumMod val="20000"/>
            <a:lumOff val="80000"/>
          </a:schemeClr>
        </a:solidFill>
        <a:ln>
          <a:solidFill>
            <a:schemeClr val="accent1"/>
          </a:solidFill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lvl="0" algn="ctr" defTabSz="889000">
            <a:lnSpc>
              <a:spcPts val="264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rgbClr val="0000FF"/>
              </a:solidFill>
              <a:latin typeface="+mj-ea"/>
              <a:ea typeface="+mj-ea"/>
            </a:rPr>
            <a:t>鼓勵保險公司投入</a:t>
          </a:r>
          <a:endParaRPr lang="zh-TW" altLang="en-US" sz="2000" b="1" kern="1200" dirty="0">
            <a:solidFill>
              <a:srgbClr val="0000FF"/>
            </a:solidFill>
            <a:latin typeface="+mj-ea"/>
            <a:ea typeface="+mj-ea"/>
          </a:endParaRPr>
        </a:p>
      </dsp:txBody>
      <dsp:txXfrm>
        <a:off x="2023502" y="1022669"/>
        <a:ext cx="1174519" cy="11133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251974-5213-4C97-9177-EBE0AB5EA221}">
      <dsp:nvSpPr>
        <dsp:cNvPr id="0" name=""/>
        <dsp:cNvSpPr/>
      </dsp:nvSpPr>
      <dsp:spPr>
        <a:xfrm>
          <a:off x="0" y="383349"/>
          <a:ext cx="7920000" cy="104399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4680" tIns="270764" rIns="614680" bIns="142240" numCol="1" spcCol="1270" anchor="t" anchorCtr="0">
          <a:noAutofit/>
        </a:bodyPr>
        <a:lstStyle/>
        <a:p>
          <a:pPr marL="228600" lvl="1" indent="-228600" algn="l" defTabSz="889000">
            <a:lnSpc>
              <a:spcPts val="26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2000" b="1" kern="1200" dirty="0" smtClean="0">
              <a:latin typeface="+mj-ea"/>
              <a:ea typeface="+mj-ea"/>
            </a:rPr>
            <a:t>建立全面推動農業保險的法律依據，並得設立財團法人農業保險基金專責辦理農業保險，維持體系穩定運作。</a:t>
          </a:r>
          <a:endParaRPr lang="zh-TW" altLang="en-US" sz="2000" b="1" kern="1200" dirty="0">
            <a:latin typeface="+mj-ea"/>
            <a:ea typeface="+mj-ea"/>
          </a:endParaRPr>
        </a:p>
      </dsp:txBody>
      <dsp:txXfrm>
        <a:off x="0" y="383349"/>
        <a:ext cx="7920000" cy="1043996"/>
      </dsp:txXfrm>
    </dsp:sp>
    <dsp:sp modelId="{2F64A9C9-F4C8-423A-A971-FD9A2A5A2C9D}">
      <dsp:nvSpPr>
        <dsp:cNvPr id="0" name=""/>
        <dsp:cNvSpPr/>
      </dsp:nvSpPr>
      <dsp:spPr>
        <a:xfrm>
          <a:off x="396000" y="60520"/>
          <a:ext cx="5544000" cy="57374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0" rIns="20955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+mj-ea"/>
              <a:ea typeface="+mj-ea"/>
            </a:rPr>
            <a:t>建立有效運作機制</a:t>
          </a:r>
          <a:endParaRPr lang="zh-TW" altLang="en-US" sz="2400" b="1" kern="1200" dirty="0">
            <a:latin typeface="+mj-ea"/>
            <a:ea typeface="+mj-ea"/>
          </a:endParaRPr>
        </a:p>
      </dsp:txBody>
      <dsp:txXfrm>
        <a:off x="424008" y="88528"/>
        <a:ext cx="5487984" cy="517732"/>
      </dsp:txXfrm>
    </dsp:sp>
    <dsp:sp modelId="{0B1597C7-3353-445E-9DFB-CAEF81AC1B30}">
      <dsp:nvSpPr>
        <dsp:cNvPr id="0" name=""/>
        <dsp:cNvSpPr/>
      </dsp:nvSpPr>
      <dsp:spPr>
        <a:xfrm>
          <a:off x="0" y="1839425"/>
          <a:ext cx="7920000" cy="104399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777591"/>
              <a:satOff val="-2081"/>
              <a:lumOff val="209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4680" tIns="270764" rIns="614680" bIns="142240" numCol="1" spcCol="1270" anchor="t" anchorCtr="0">
          <a:noAutofit/>
        </a:bodyPr>
        <a:lstStyle/>
        <a:p>
          <a:pPr marL="228600" lvl="1" indent="-228600" algn="l" defTabSz="889000">
            <a:lnSpc>
              <a:spcPts val="26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2000" b="1" kern="1200" dirty="0" smtClean="0">
              <a:latin typeface="+mj-ea"/>
              <a:ea typeface="+mj-ea"/>
            </a:rPr>
            <a:t>建構完善農業保險制度、推動農業保險，提高農民遭受天然災害及疫病、蟲害時的保障。</a:t>
          </a:r>
          <a:endParaRPr lang="zh-TW" altLang="en-US" sz="2000" b="1" kern="1200" dirty="0">
            <a:latin typeface="+mj-ea"/>
            <a:ea typeface="+mj-ea"/>
          </a:endParaRPr>
        </a:p>
      </dsp:txBody>
      <dsp:txXfrm>
        <a:off x="0" y="1839425"/>
        <a:ext cx="7920000" cy="1043996"/>
      </dsp:txXfrm>
    </dsp:sp>
    <dsp:sp modelId="{F7B27041-A70F-42BD-A063-C69668075299}">
      <dsp:nvSpPr>
        <dsp:cNvPr id="0" name=""/>
        <dsp:cNvSpPr/>
      </dsp:nvSpPr>
      <dsp:spPr>
        <a:xfrm>
          <a:off x="396000" y="1519146"/>
          <a:ext cx="5544000" cy="571199"/>
        </a:xfrm>
        <a:prstGeom prst="roundRect">
          <a:avLst/>
        </a:prstGeom>
        <a:solidFill>
          <a:schemeClr val="accent3">
            <a:hueOff val="777591"/>
            <a:satOff val="-2081"/>
            <a:lumOff val="209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0" rIns="20955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+mj-ea"/>
              <a:ea typeface="+mj-ea"/>
            </a:rPr>
            <a:t>提高農業經營保障</a:t>
          </a:r>
          <a:endParaRPr lang="zh-TW" altLang="en-US" sz="2400" b="1" kern="1200" dirty="0">
            <a:latin typeface="+mj-ea"/>
            <a:ea typeface="+mj-ea"/>
          </a:endParaRPr>
        </a:p>
      </dsp:txBody>
      <dsp:txXfrm>
        <a:off x="423884" y="1547030"/>
        <a:ext cx="5488232" cy="515431"/>
      </dsp:txXfrm>
    </dsp:sp>
    <dsp:sp modelId="{6C6143FC-E94B-460C-AC4D-354901D67E22}">
      <dsp:nvSpPr>
        <dsp:cNvPr id="0" name=""/>
        <dsp:cNvSpPr/>
      </dsp:nvSpPr>
      <dsp:spPr>
        <a:xfrm>
          <a:off x="0" y="3295501"/>
          <a:ext cx="7920000" cy="14158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1555181"/>
              <a:satOff val="-4162"/>
              <a:lumOff val="41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4680" tIns="270764" rIns="614680" bIns="142240" numCol="1" spcCol="1270" anchor="t" anchorCtr="0">
          <a:noAutofit/>
        </a:bodyPr>
        <a:lstStyle/>
        <a:p>
          <a:pPr marL="228600" lvl="1" indent="-228600" algn="l" defTabSz="889000">
            <a:lnSpc>
              <a:spcPts val="26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2000" b="1" kern="1200" dirty="0" smtClean="0">
              <a:latin typeface="+mj-ea"/>
              <a:ea typeface="+mj-ea"/>
            </a:rPr>
            <a:t>確立政府提供農民長期穩定的保險費補助，使農漁民透過部分保費分擔及保單設計自負額條款，建立起風險分攤及管理概念。</a:t>
          </a:r>
          <a:endParaRPr lang="zh-TW" altLang="en-US" sz="2000" b="1" kern="1200" dirty="0">
            <a:latin typeface="+mj-ea"/>
            <a:ea typeface="+mj-ea"/>
          </a:endParaRPr>
        </a:p>
      </dsp:txBody>
      <dsp:txXfrm>
        <a:off x="0" y="3295501"/>
        <a:ext cx="7920000" cy="1415898"/>
      </dsp:txXfrm>
    </dsp:sp>
    <dsp:sp modelId="{E0BF8759-2780-493E-B87E-9D15172F5453}">
      <dsp:nvSpPr>
        <dsp:cNvPr id="0" name=""/>
        <dsp:cNvSpPr/>
      </dsp:nvSpPr>
      <dsp:spPr>
        <a:xfrm>
          <a:off x="396000" y="2975222"/>
          <a:ext cx="5544000" cy="571199"/>
        </a:xfrm>
        <a:prstGeom prst="roundRect">
          <a:avLst/>
        </a:prstGeom>
        <a:solidFill>
          <a:schemeClr val="accent3">
            <a:hueOff val="1555181"/>
            <a:satOff val="-4162"/>
            <a:lumOff val="41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0" rIns="20955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+mj-ea"/>
              <a:ea typeface="+mj-ea"/>
            </a:rPr>
            <a:t>強化農民風險管理能力</a:t>
          </a:r>
          <a:endParaRPr lang="zh-TW" altLang="en-US" sz="2400" b="1" kern="1200" dirty="0">
            <a:latin typeface="+mj-ea"/>
            <a:ea typeface="+mj-ea"/>
          </a:endParaRPr>
        </a:p>
      </dsp:txBody>
      <dsp:txXfrm>
        <a:off x="423884" y="3003106"/>
        <a:ext cx="5488232" cy="515431"/>
      </dsp:txXfrm>
    </dsp:sp>
    <dsp:sp modelId="{900EEEF7-0BBA-4A11-A7E8-82435E23B1AF}">
      <dsp:nvSpPr>
        <dsp:cNvPr id="0" name=""/>
        <dsp:cNvSpPr/>
      </dsp:nvSpPr>
      <dsp:spPr>
        <a:xfrm>
          <a:off x="0" y="5123479"/>
          <a:ext cx="7920000" cy="10799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2332772"/>
              <a:satOff val="-6243"/>
              <a:lumOff val="627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4680" tIns="270764" rIns="614680" bIns="142240" numCol="1" spcCol="1270" anchor="t" anchorCtr="0">
          <a:noAutofit/>
        </a:bodyPr>
        <a:lstStyle/>
        <a:p>
          <a:pPr marL="228600" lvl="1" indent="-228600" algn="l" defTabSz="889000">
            <a:lnSpc>
              <a:spcPts val="26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2000" b="1" kern="1200" dirty="0" smtClean="0">
              <a:latin typeface="+mj-ea"/>
              <a:ea typeface="+mj-ea"/>
            </a:rPr>
            <a:t>透過保險理賠有助於提升農民災後復耕復養、融資還款能力，進而促進農業投資，使農業體質更為強韌。</a:t>
          </a:r>
          <a:endParaRPr lang="zh-TW" altLang="en-US" sz="2000" b="1" kern="1200" dirty="0">
            <a:latin typeface="+mj-ea"/>
            <a:ea typeface="+mj-ea"/>
          </a:endParaRPr>
        </a:p>
      </dsp:txBody>
      <dsp:txXfrm>
        <a:off x="0" y="5123479"/>
        <a:ext cx="7920000" cy="1079999"/>
      </dsp:txXfrm>
    </dsp:sp>
    <dsp:sp modelId="{4E4CAC15-2F4E-4222-A7B4-909AB5E94FC5}">
      <dsp:nvSpPr>
        <dsp:cNvPr id="0" name=""/>
        <dsp:cNvSpPr/>
      </dsp:nvSpPr>
      <dsp:spPr>
        <a:xfrm>
          <a:off x="396000" y="4803200"/>
          <a:ext cx="5544000" cy="571199"/>
        </a:xfrm>
        <a:prstGeom prst="roundRect">
          <a:avLst/>
        </a:prstGeom>
        <a:solidFill>
          <a:schemeClr val="accent3">
            <a:hueOff val="2332772"/>
            <a:satOff val="-6243"/>
            <a:lumOff val="627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0" rIns="20955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+mj-ea"/>
              <a:ea typeface="+mj-ea"/>
            </a:rPr>
            <a:t>穩定農業經營增加農業的韌性</a:t>
          </a:r>
          <a:endParaRPr lang="zh-TW" altLang="en-US" sz="2400" b="1" kern="1200" dirty="0">
            <a:latin typeface="+mj-ea"/>
            <a:ea typeface="+mj-ea"/>
          </a:endParaRPr>
        </a:p>
      </dsp:txBody>
      <dsp:txXfrm>
        <a:off x="423884" y="4831084"/>
        <a:ext cx="5488232" cy="51543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64C357-A4D8-439C-81A0-6E73BD94B1B3}">
      <dsp:nvSpPr>
        <dsp:cNvPr id="0" name=""/>
        <dsp:cNvSpPr/>
      </dsp:nvSpPr>
      <dsp:spPr>
        <a:xfrm rot="5400000">
          <a:off x="-121466" y="143159"/>
          <a:ext cx="809779" cy="566845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ts val="1800"/>
            </a:lnSpc>
            <a:spcBef>
              <a:spcPct val="0"/>
            </a:spcBef>
            <a:spcAft>
              <a:spcPts val="0"/>
            </a:spcAft>
          </a:pPr>
          <a:endParaRPr lang="zh-TW" altLang="en-US" sz="1800" kern="1200" dirty="0">
            <a:latin typeface="微軟正黑體" pitchFamily="34" charset="-120"/>
            <a:ea typeface="微軟正黑體" pitchFamily="34" charset="-120"/>
          </a:endParaRPr>
        </a:p>
      </dsp:txBody>
      <dsp:txXfrm rot="-5400000">
        <a:off x="2" y="305115"/>
        <a:ext cx="566845" cy="242934"/>
      </dsp:txXfrm>
    </dsp:sp>
    <dsp:sp modelId="{1FFF7F97-1DFB-4536-917A-DBE2DA83E24E}">
      <dsp:nvSpPr>
        <dsp:cNvPr id="0" name=""/>
        <dsp:cNvSpPr/>
      </dsp:nvSpPr>
      <dsp:spPr>
        <a:xfrm rot="5400000">
          <a:off x="4102944" y="-3517705"/>
          <a:ext cx="532957" cy="760515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ts val="25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1600" b="1" kern="1200" dirty="0" smtClean="0">
              <a:latin typeface="微軟正黑體" pitchFamily="34" charset="-120"/>
              <a:ea typeface="微軟正黑體" pitchFamily="34" charset="-120"/>
            </a:rPr>
            <a:t>第一章　總則（ </a:t>
          </a:r>
          <a:r>
            <a:rPr lang="en-US" altLang="zh-TW" sz="1600" b="1" kern="1200" dirty="0" smtClean="0">
              <a:latin typeface="微軟正黑體" pitchFamily="34" charset="-120"/>
              <a:ea typeface="微軟正黑體" pitchFamily="34" charset="-120"/>
            </a:rPr>
            <a:t>§1~ §4</a:t>
          </a:r>
          <a:r>
            <a:rPr lang="zh-TW" altLang="en-US" sz="1600" b="1" kern="1200" dirty="0" smtClean="0">
              <a:latin typeface="微軟正黑體" pitchFamily="34" charset="-120"/>
              <a:ea typeface="微軟正黑體" pitchFamily="34" charset="-120"/>
            </a:rPr>
            <a:t>）</a:t>
          </a:r>
          <a:endParaRPr lang="zh-TW" altLang="en-US" sz="1600" kern="1200" dirty="0">
            <a:latin typeface="微軟正黑體" pitchFamily="34" charset="-120"/>
            <a:ea typeface="微軟正黑體" pitchFamily="34" charset="-120"/>
          </a:endParaRPr>
        </a:p>
        <a:p>
          <a:pPr marL="171450" lvl="1" indent="-171450" algn="l" defTabSz="711200">
            <a:lnSpc>
              <a:spcPts val="2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1600" b="1" kern="1200" dirty="0" smtClean="0">
              <a:latin typeface="微軟正黑體" pitchFamily="34" charset="-120"/>
              <a:ea typeface="微軟正黑體" pitchFamily="34" charset="-120"/>
            </a:rPr>
            <a:t>目的、主管機關、用詞定義、本法與其他法律之適用</a:t>
          </a:r>
          <a:endParaRPr lang="zh-TW" altLang="en-US" sz="1600" kern="1200" dirty="0">
            <a:latin typeface="微軟正黑體" pitchFamily="34" charset="-120"/>
            <a:ea typeface="微軟正黑體" pitchFamily="34" charset="-120"/>
          </a:endParaRPr>
        </a:p>
      </dsp:txBody>
      <dsp:txXfrm rot="-5400000">
        <a:off x="566846" y="44410"/>
        <a:ext cx="7579137" cy="480923"/>
      </dsp:txXfrm>
    </dsp:sp>
    <dsp:sp modelId="{6BC38FCA-2915-419C-984A-2EA39BFBBA2D}">
      <dsp:nvSpPr>
        <dsp:cNvPr id="0" name=""/>
        <dsp:cNvSpPr/>
      </dsp:nvSpPr>
      <dsp:spPr>
        <a:xfrm rot="5400000">
          <a:off x="-121466" y="803917"/>
          <a:ext cx="809779" cy="566845"/>
        </a:xfrm>
        <a:prstGeom prst="chevron">
          <a:avLst/>
        </a:prstGeom>
        <a:solidFill>
          <a:schemeClr val="accent4">
            <a:hueOff val="396800"/>
            <a:satOff val="1385"/>
            <a:lumOff val="-588"/>
            <a:alphaOff val="0"/>
          </a:schemeClr>
        </a:solidFill>
        <a:ln w="12700" cap="flat" cmpd="sng" algn="ctr">
          <a:solidFill>
            <a:schemeClr val="accent4">
              <a:hueOff val="396800"/>
              <a:satOff val="1385"/>
              <a:lumOff val="-58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ts val="1800"/>
            </a:lnSpc>
            <a:spcBef>
              <a:spcPct val="0"/>
            </a:spcBef>
            <a:spcAft>
              <a:spcPts val="0"/>
            </a:spcAft>
          </a:pPr>
          <a:endParaRPr lang="zh-TW" altLang="en-US" sz="1800" kern="1200" dirty="0">
            <a:latin typeface="微軟正黑體" pitchFamily="34" charset="-120"/>
            <a:ea typeface="微軟正黑體" pitchFamily="34" charset="-120"/>
          </a:endParaRPr>
        </a:p>
      </dsp:txBody>
      <dsp:txXfrm rot="-5400000">
        <a:off x="2" y="965873"/>
        <a:ext cx="566845" cy="242934"/>
      </dsp:txXfrm>
    </dsp:sp>
    <dsp:sp modelId="{9FD86CC0-1874-40F2-8DF3-D55A24387677}">
      <dsp:nvSpPr>
        <dsp:cNvPr id="0" name=""/>
        <dsp:cNvSpPr/>
      </dsp:nvSpPr>
      <dsp:spPr>
        <a:xfrm rot="5400000">
          <a:off x="4106244" y="-2856949"/>
          <a:ext cx="526356" cy="760515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396800"/>
              <a:satOff val="1385"/>
              <a:lumOff val="-58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ts val="25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1600" b="1" kern="1200" dirty="0" smtClean="0">
              <a:latin typeface="微軟正黑體" pitchFamily="34" charset="-120"/>
              <a:ea typeface="微軟正黑體" pitchFamily="34" charset="-120"/>
            </a:rPr>
            <a:t>第二章　</a:t>
          </a:r>
          <a:r>
            <a:rPr lang="zh-TW" altLang="zh-TW" sz="1600" b="1" kern="1200" dirty="0" smtClean="0">
              <a:latin typeface="微軟正黑體" pitchFamily="34" charset="-120"/>
              <a:ea typeface="微軟正黑體" pitchFamily="34" charset="-120"/>
            </a:rPr>
            <a:t>農業保險之推動</a:t>
          </a:r>
          <a:r>
            <a:rPr lang="zh-TW" altLang="en-US" sz="1600" b="1" kern="1200" dirty="0" smtClean="0">
              <a:latin typeface="微軟正黑體" pitchFamily="34" charset="-120"/>
              <a:ea typeface="微軟正黑體" pitchFamily="34" charset="-120"/>
            </a:rPr>
            <a:t>（</a:t>
          </a:r>
          <a:r>
            <a:rPr lang="en-US" altLang="zh-TW" sz="1600" b="1" kern="1200" dirty="0" smtClean="0">
              <a:latin typeface="微軟正黑體" pitchFamily="34" charset="-120"/>
              <a:ea typeface="微軟正黑體" pitchFamily="34" charset="-120"/>
            </a:rPr>
            <a:t> §5 ~ §8 </a:t>
          </a:r>
          <a:r>
            <a:rPr lang="zh-TW" altLang="en-US" sz="1600" b="1" kern="1200" dirty="0" smtClean="0">
              <a:latin typeface="微軟正黑體" pitchFamily="34" charset="-120"/>
              <a:ea typeface="微軟正黑體" pitchFamily="34" charset="-120"/>
            </a:rPr>
            <a:t>）</a:t>
          </a:r>
          <a:endParaRPr lang="zh-TW" altLang="en-US" sz="1600" kern="1200" dirty="0">
            <a:latin typeface="微軟正黑體" pitchFamily="34" charset="-120"/>
            <a:ea typeface="微軟正黑體" pitchFamily="34" charset="-120"/>
          </a:endParaRPr>
        </a:p>
        <a:p>
          <a:pPr marL="171450" lvl="1" indent="-171450" algn="l" defTabSz="711200">
            <a:lnSpc>
              <a:spcPts val="18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1600" b="1" kern="1200" dirty="0" smtClean="0">
              <a:latin typeface="微軟正黑體" pitchFamily="34" charset="-120"/>
              <a:ea typeface="微軟正黑體" pitchFamily="34" charset="-120"/>
            </a:rPr>
            <a:t>試辦、保險人、保險商品審核、投保機制</a:t>
          </a:r>
          <a:endParaRPr lang="zh-TW" altLang="en-US" sz="1600" kern="1200" dirty="0">
            <a:latin typeface="微軟正黑體" pitchFamily="34" charset="-120"/>
            <a:ea typeface="微軟正黑體" pitchFamily="34" charset="-120"/>
          </a:endParaRPr>
        </a:p>
      </dsp:txBody>
      <dsp:txXfrm rot="-5400000">
        <a:off x="566846" y="708144"/>
        <a:ext cx="7579459" cy="474966"/>
      </dsp:txXfrm>
    </dsp:sp>
    <dsp:sp modelId="{09E0806B-8C0C-4228-916F-34BFF9B45DB3}">
      <dsp:nvSpPr>
        <dsp:cNvPr id="0" name=""/>
        <dsp:cNvSpPr/>
      </dsp:nvSpPr>
      <dsp:spPr>
        <a:xfrm rot="5400000">
          <a:off x="-121466" y="1481388"/>
          <a:ext cx="809779" cy="566845"/>
        </a:xfrm>
        <a:prstGeom prst="chevron">
          <a:avLst/>
        </a:prstGeom>
        <a:solidFill>
          <a:schemeClr val="accent4">
            <a:hueOff val="793599"/>
            <a:satOff val="2771"/>
            <a:lumOff val="-1177"/>
            <a:alphaOff val="0"/>
          </a:schemeClr>
        </a:solidFill>
        <a:ln w="12700" cap="flat" cmpd="sng" algn="ctr">
          <a:solidFill>
            <a:schemeClr val="accent4">
              <a:hueOff val="793599"/>
              <a:satOff val="2771"/>
              <a:lumOff val="-11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ts val="1800"/>
            </a:lnSpc>
            <a:spcBef>
              <a:spcPct val="0"/>
            </a:spcBef>
            <a:spcAft>
              <a:spcPts val="0"/>
            </a:spcAft>
          </a:pPr>
          <a:endParaRPr lang="zh-TW" altLang="en-US" sz="1800" kern="1200" dirty="0">
            <a:latin typeface="微軟正黑體" pitchFamily="34" charset="-120"/>
            <a:ea typeface="微軟正黑體" pitchFamily="34" charset="-120"/>
          </a:endParaRPr>
        </a:p>
      </dsp:txBody>
      <dsp:txXfrm rot="-5400000">
        <a:off x="2" y="1643344"/>
        <a:ext cx="566845" cy="242934"/>
      </dsp:txXfrm>
    </dsp:sp>
    <dsp:sp modelId="{8BA29F3F-3191-4DE5-AB29-7FFB20FEAE38}">
      <dsp:nvSpPr>
        <dsp:cNvPr id="0" name=""/>
        <dsp:cNvSpPr/>
      </dsp:nvSpPr>
      <dsp:spPr>
        <a:xfrm rot="5400000">
          <a:off x="4106244" y="-2179482"/>
          <a:ext cx="526356" cy="760515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793599"/>
              <a:satOff val="2771"/>
              <a:lumOff val="-11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ts val="25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zh-TW" sz="1600" b="1" kern="1200" dirty="0" smtClean="0">
              <a:latin typeface="微軟正黑體" pitchFamily="34" charset="-120"/>
              <a:ea typeface="微軟正黑體" pitchFamily="34" charset="-120"/>
            </a:rPr>
            <a:t>第三章　保險費及補助</a:t>
          </a:r>
          <a:r>
            <a:rPr lang="zh-TW" altLang="en-US" sz="1600" b="1" kern="1200" dirty="0" smtClean="0">
              <a:latin typeface="微軟正黑體" pitchFamily="34" charset="-120"/>
              <a:ea typeface="微軟正黑體" pitchFamily="34" charset="-120"/>
            </a:rPr>
            <a:t>（</a:t>
          </a:r>
          <a:r>
            <a:rPr lang="en-US" altLang="zh-TW" sz="1600" b="1" kern="1200" dirty="0" smtClean="0">
              <a:latin typeface="微軟正黑體" pitchFamily="34" charset="-120"/>
              <a:ea typeface="微軟正黑體" pitchFamily="34" charset="-120"/>
            </a:rPr>
            <a:t> §9~ §11 </a:t>
          </a:r>
          <a:r>
            <a:rPr lang="zh-TW" altLang="en-US" sz="1600" b="1" kern="1200" dirty="0" smtClean="0">
              <a:latin typeface="微軟正黑體" pitchFamily="34" charset="-120"/>
              <a:ea typeface="微軟正黑體" pitchFamily="34" charset="-120"/>
            </a:rPr>
            <a:t>）</a:t>
          </a:r>
          <a:endParaRPr lang="zh-TW" altLang="en-US" sz="1600" kern="1200" dirty="0">
            <a:latin typeface="微軟正黑體" pitchFamily="34" charset="-120"/>
            <a:ea typeface="微軟正黑體" pitchFamily="34" charset="-120"/>
          </a:endParaRPr>
        </a:p>
        <a:p>
          <a:pPr marL="171450" lvl="1" indent="-171450" algn="l" defTabSz="711200">
            <a:lnSpc>
              <a:spcPts val="18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1600" b="1" kern="1200" dirty="0" smtClean="0">
              <a:latin typeface="微軟正黑體" pitchFamily="34" charset="-120"/>
              <a:ea typeface="微軟正黑體" pitchFamily="34" charset="-120"/>
            </a:rPr>
            <a:t>繳費方式、保費補助比率與救助調整、對保險人之協助、補助或獎勵</a:t>
          </a:r>
          <a:endParaRPr lang="zh-TW" altLang="en-US" sz="1600" b="1" kern="1200" dirty="0">
            <a:latin typeface="微軟正黑體" pitchFamily="34" charset="-120"/>
            <a:ea typeface="微軟正黑體" pitchFamily="34" charset="-120"/>
          </a:endParaRPr>
        </a:p>
      </dsp:txBody>
      <dsp:txXfrm rot="-5400000">
        <a:off x="566846" y="1385611"/>
        <a:ext cx="7579459" cy="474966"/>
      </dsp:txXfrm>
    </dsp:sp>
    <dsp:sp modelId="{53ECAE9F-24B1-4F47-951D-5CDF7B4D8502}">
      <dsp:nvSpPr>
        <dsp:cNvPr id="0" name=""/>
        <dsp:cNvSpPr/>
      </dsp:nvSpPr>
      <dsp:spPr>
        <a:xfrm rot="5400000">
          <a:off x="-121466" y="2158859"/>
          <a:ext cx="809779" cy="566845"/>
        </a:xfrm>
        <a:prstGeom prst="chevron">
          <a:avLst/>
        </a:prstGeom>
        <a:solidFill>
          <a:schemeClr val="accent4">
            <a:hueOff val="1190399"/>
            <a:satOff val="4156"/>
            <a:lumOff val="-1765"/>
            <a:alphaOff val="0"/>
          </a:schemeClr>
        </a:solidFill>
        <a:ln w="12700" cap="flat" cmpd="sng" algn="ctr">
          <a:solidFill>
            <a:schemeClr val="accent4">
              <a:hueOff val="1190399"/>
              <a:satOff val="4156"/>
              <a:lumOff val="-17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ts val="1800"/>
            </a:lnSpc>
            <a:spcBef>
              <a:spcPct val="0"/>
            </a:spcBef>
            <a:spcAft>
              <a:spcPts val="0"/>
            </a:spcAft>
          </a:pPr>
          <a:endParaRPr lang="zh-TW" altLang="en-US" sz="1800" kern="1200" dirty="0">
            <a:latin typeface="微軟正黑體" pitchFamily="34" charset="-120"/>
            <a:ea typeface="微軟正黑體" pitchFamily="34" charset="-120"/>
          </a:endParaRPr>
        </a:p>
      </dsp:txBody>
      <dsp:txXfrm rot="-5400000">
        <a:off x="2" y="2320815"/>
        <a:ext cx="566845" cy="242934"/>
      </dsp:txXfrm>
    </dsp:sp>
    <dsp:sp modelId="{35759A17-6762-44AF-82FF-3F3355C950AC}">
      <dsp:nvSpPr>
        <dsp:cNvPr id="0" name=""/>
        <dsp:cNvSpPr/>
      </dsp:nvSpPr>
      <dsp:spPr>
        <a:xfrm rot="5400000">
          <a:off x="4106244" y="-1502014"/>
          <a:ext cx="526356" cy="760515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1190399"/>
              <a:satOff val="4156"/>
              <a:lumOff val="-17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ts val="25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1600" b="1" kern="1200" dirty="0" smtClean="0">
              <a:latin typeface="微軟正黑體" pitchFamily="34" charset="-120"/>
              <a:ea typeface="微軟正黑體" pitchFamily="34" charset="-120"/>
            </a:rPr>
            <a:t>第四章　財團法人農業保險基金與危險分散及管理（</a:t>
          </a:r>
          <a:r>
            <a:rPr lang="en-US" altLang="zh-TW" sz="1600" b="1" kern="1200" dirty="0" smtClean="0">
              <a:latin typeface="微軟正黑體" pitchFamily="34" charset="-120"/>
              <a:ea typeface="微軟正黑體" pitchFamily="34" charset="-120"/>
            </a:rPr>
            <a:t>§12~ §14 </a:t>
          </a:r>
          <a:r>
            <a:rPr lang="zh-TW" altLang="en-US" sz="1600" b="1" kern="1200" dirty="0" smtClean="0">
              <a:latin typeface="微軟正黑體" pitchFamily="34" charset="-120"/>
              <a:ea typeface="微軟正黑體" pitchFamily="34" charset="-120"/>
            </a:rPr>
            <a:t>）</a:t>
          </a:r>
          <a:endParaRPr lang="zh-TW" altLang="en-US" sz="1600" kern="1200" dirty="0">
            <a:latin typeface="微軟正黑體" pitchFamily="34" charset="-120"/>
            <a:ea typeface="微軟正黑體" pitchFamily="34" charset="-120"/>
          </a:endParaRPr>
        </a:p>
        <a:p>
          <a:pPr marL="171450" lvl="1" indent="-171450" algn="l" defTabSz="711200">
            <a:lnSpc>
              <a:spcPts val="18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1600" b="1" kern="1200" dirty="0" smtClean="0">
              <a:latin typeface="微軟正黑體" pitchFamily="34" charset="-120"/>
              <a:ea typeface="微軟正黑體" pitchFamily="34" charset="-120"/>
            </a:rPr>
            <a:t>危險分散機制、基金業務項目、基金資金來源</a:t>
          </a:r>
          <a:endParaRPr lang="zh-TW" altLang="en-US" sz="1600" b="1" kern="1200" dirty="0">
            <a:latin typeface="微軟正黑體" pitchFamily="34" charset="-120"/>
            <a:ea typeface="微軟正黑體" pitchFamily="34" charset="-120"/>
          </a:endParaRPr>
        </a:p>
      </dsp:txBody>
      <dsp:txXfrm rot="-5400000">
        <a:off x="566846" y="2063079"/>
        <a:ext cx="7579459" cy="474966"/>
      </dsp:txXfrm>
    </dsp:sp>
    <dsp:sp modelId="{DADD56DA-9F63-4AC0-8E22-DFD4E47BD663}">
      <dsp:nvSpPr>
        <dsp:cNvPr id="0" name=""/>
        <dsp:cNvSpPr/>
      </dsp:nvSpPr>
      <dsp:spPr>
        <a:xfrm rot="5400000">
          <a:off x="-121466" y="2836329"/>
          <a:ext cx="809779" cy="566845"/>
        </a:xfrm>
        <a:prstGeom prst="chevron">
          <a:avLst/>
        </a:prstGeom>
        <a:solidFill>
          <a:schemeClr val="accent4">
            <a:hueOff val="1587199"/>
            <a:satOff val="5542"/>
            <a:lumOff val="-2353"/>
            <a:alphaOff val="0"/>
          </a:schemeClr>
        </a:solidFill>
        <a:ln w="12700" cap="flat" cmpd="sng" algn="ctr">
          <a:solidFill>
            <a:schemeClr val="accent4">
              <a:hueOff val="1587199"/>
              <a:satOff val="5542"/>
              <a:lumOff val="-235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ts val="1800"/>
            </a:lnSpc>
            <a:spcBef>
              <a:spcPct val="0"/>
            </a:spcBef>
            <a:spcAft>
              <a:spcPts val="0"/>
            </a:spcAft>
          </a:pPr>
          <a:endParaRPr lang="zh-TW" altLang="en-US" sz="1800" kern="1200" dirty="0">
            <a:latin typeface="微軟正黑體" pitchFamily="34" charset="-120"/>
            <a:ea typeface="微軟正黑體" pitchFamily="34" charset="-120"/>
          </a:endParaRPr>
        </a:p>
      </dsp:txBody>
      <dsp:txXfrm rot="-5400000">
        <a:off x="2" y="2998285"/>
        <a:ext cx="566845" cy="242934"/>
      </dsp:txXfrm>
    </dsp:sp>
    <dsp:sp modelId="{5255592B-EBF2-497D-90A1-E5AC4C4610AE}">
      <dsp:nvSpPr>
        <dsp:cNvPr id="0" name=""/>
        <dsp:cNvSpPr/>
      </dsp:nvSpPr>
      <dsp:spPr>
        <a:xfrm rot="5400000">
          <a:off x="4106244" y="-824546"/>
          <a:ext cx="526356" cy="760515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1587199"/>
              <a:satOff val="5542"/>
              <a:lumOff val="-235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ts val="25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1600" b="1" kern="1200" dirty="0" smtClean="0">
              <a:latin typeface="微軟正黑體" pitchFamily="34" charset="-120"/>
              <a:ea typeface="微軟正黑體" pitchFamily="34" charset="-120"/>
            </a:rPr>
            <a:t>第五章　稅賦減免（ </a:t>
          </a:r>
          <a:r>
            <a:rPr lang="en-US" altLang="en-US" sz="1600" b="1" kern="1200" dirty="0" smtClean="0">
              <a:latin typeface="微軟正黑體" pitchFamily="34" charset="-120"/>
              <a:ea typeface="微軟正黑體" pitchFamily="34" charset="-120"/>
            </a:rPr>
            <a:t>§</a:t>
          </a:r>
          <a:r>
            <a:rPr lang="en-US" altLang="zh-TW" sz="1600" b="1" kern="1200" dirty="0" smtClean="0">
              <a:latin typeface="微軟正黑體" pitchFamily="34" charset="-120"/>
              <a:ea typeface="微軟正黑體" pitchFamily="34" charset="-120"/>
            </a:rPr>
            <a:t>15</a:t>
          </a:r>
          <a:r>
            <a:rPr lang="en-US" altLang="en-US" sz="1600" b="1" kern="1200" dirty="0" smtClean="0">
              <a:latin typeface="微軟正黑體" pitchFamily="34" charset="-120"/>
              <a:ea typeface="微軟正黑體" pitchFamily="34" charset="-120"/>
            </a:rPr>
            <a:t>~ §</a:t>
          </a:r>
          <a:r>
            <a:rPr lang="en-US" altLang="zh-TW" sz="1600" b="1" kern="1200" dirty="0" smtClean="0">
              <a:latin typeface="微軟正黑體" pitchFamily="34" charset="-120"/>
              <a:ea typeface="微軟正黑體" pitchFamily="34" charset="-120"/>
            </a:rPr>
            <a:t>16</a:t>
          </a:r>
          <a:r>
            <a:rPr lang="en-US" altLang="en-US" sz="1600" b="1" kern="1200" dirty="0" smtClean="0">
              <a:latin typeface="微軟正黑體" pitchFamily="34" charset="-120"/>
              <a:ea typeface="微軟正黑體" pitchFamily="34" charset="-120"/>
            </a:rPr>
            <a:t> </a:t>
          </a:r>
          <a:r>
            <a:rPr lang="zh-TW" altLang="en-US" sz="1600" b="1" kern="1200" dirty="0" smtClean="0">
              <a:latin typeface="微軟正黑體" pitchFamily="34" charset="-120"/>
              <a:ea typeface="微軟正黑體" pitchFamily="34" charset="-120"/>
            </a:rPr>
            <a:t>）</a:t>
          </a:r>
          <a:endParaRPr lang="zh-TW" altLang="en-US" sz="1600" b="1" kern="1200" dirty="0">
            <a:latin typeface="微軟正黑體" pitchFamily="34" charset="-120"/>
            <a:ea typeface="微軟正黑體" pitchFamily="34" charset="-120"/>
          </a:endParaRPr>
        </a:p>
        <a:p>
          <a:pPr marL="171450" lvl="1" indent="-171450" algn="l" defTabSz="711200">
            <a:lnSpc>
              <a:spcPts val="18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1600" b="1" kern="1200" dirty="0" smtClean="0">
              <a:latin typeface="微軟正黑體" pitchFamily="34" charset="-120"/>
              <a:ea typeface="微軟正黑體" pitchFamily="34" charset="-120"/>
            </a:rPr>
            <a:t>對捐贈基金者、保險人及基金提供稅賦減免措施</a:t>
          </a:r>
          <a:endParaRPr lang="zh-TW" altLang="en-US" sz="1600" b="1" kern="1200" dirty="0">
            <a:latin typeface="微軟正黑體" pitchFamily="34" charset="-120"/>
            <a:ea typeface="微軟正黑體" pitchFamily="34" charset="-120"/>
          </a:endParaRPr>
        </a:p>
      </dsp:txBody>
      <dsp:txXfrm rot="-5400000">
        <a:off x="566846" y="2740547"/>
        <a:ext cx="7579459" cy="474966"/>
      </dsp:txXfrm>
    </dsp:sp>
    <dsp:sp modelId="{E63E745E-D4FB-4C04-B198-3799161913CF}">
      <dsp:nvSpPr>
        <dsp:cNvPr id="0" name=""/>
        <dsp:cNvSpPr/>
      </dsp:nvSpPr>
      <dsp:spPr>
        <a:xfrm rot="5400000">
          <a:off x="-211105" y="3686548"/>
          <a:ext cx="989056" cy="566845"/>
        </a:xfrm>
        <a:prstGeom prst="chevron">
          <a:avLst/>
        </a:prstGeom>
        <a:solidFill>
          <a:schemeClr val="accent4">
            <a:hueOff val="1983998"/>
            <a:satOff val="6927"/>
            <a:lumOff val="-2941"/>
            <a:alphaOff val="0"/>
          </a:schemeClr>
        </a:solidFill>
        <a:ln w="12700" cap="flat" cmpd="sng" algn="ctr">
          <a:solidFill>
            <a:schemeClr val="accent4">
              <a:hueOff val="1983998"/>
              <a:satOff val="6927"/>
              <a:lumOff val="-294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ts val="1800"/>
            </a:lnSpc>
            <a:spcBef>
              <a:spcPct val="0"/>
            </a:spcBef>
            <a:spcAft>
              <a:spcPts val="0"/>
            </a:spcAft>
          </a:pPr>
          <a:endParaRPr lang="zh-TW" altLang="en-US" sz="1800" kern="1200" dirty="0">
            <a:latin typeface="微軟正黑體" pitchFamily="34" charset="-120"/>
            <a:ea typeface="微軟正黑體" pitchFamily="34" charset="-120"/>
          </a:endParaRPr>
        </a:p>
      </dsp:txBody>
      <dsp:txXfrm rot="-5400000">
        <a:off x="1" y="3758866"/>
        <a:ext cx="566845" cy="422211"/>
      </dsp:txXfrm>
    </dsp:sp>
    <dsp:sp modelId="{8B8C12F0-F87F-4985-AD59-E8E9D6BBA3FE}">
      <dsp:nvSpPr>
        <dsp:cNvPr id="0" name=""/>
        <dsp:cNvSpPr/>
      </dsp:nvSpPr>
      <dsp:spPr>
        <a:xfrm rot="5400000">
          <a:off x="3932225" y="26939"/>
          <a:ext cx="874394" cy="760515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1983998"/>
              <a:satOff val="6927"/>
              <a:lumOff val="-294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ts val="25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zh-TW" sz="1600" b="1" kern="1200" dirty="0" smtClean="0">
              <a:latin typeface="微軟正黑體" pitchFamily="34" charset="-120"/>
              <a:ea typeface="微軟正黑體" pitchFamily="34" charset="-120"/>
            </a:rPr>
            <a:t>第六章　業務管理及爭議處理</a:t>
          </a:r>
          <a:r>
            <a:rPr lang="zh-TW" altLang="en-US" sz="1600" b="1" kern="1200" dirty="0" smtClean="0">
              <a:latin typeface="微軟正黑體" pitchFamily="34" charset="-120"/>
              <a:ea typeface="微軟正黑體" pitchFamily="34" charset="-120"/>
            </a:rPr>
            <a:t>（</a:t>
          </a:r>
          <a:r>
            <a:rPr lang="en-US" altLang="zh-TW" sz="1600" b="1" kern="1200" dirty="0" smtClean="0">
              <a:latin typeface="微軟正黑體" pitchFamily="34" charset="-120"/>
              <a:ea typeface="微軟正黑體" pitchFamily="34" charset="-120"/>
            </a:rPr>
            <a:t> §17~ §23 </a:t>
          </a:r>
          <a:r>
            <a:rPr lang="zh-TW" altLang="en-US" sz="1600" b="1" kern="1200" dirty="0" smtClean="0">
              <a:latin typeface="微軟正黑體" pitchFamily="34" charset="-120"/>
              <a:ea typeface="微軟正黑體" pitchFamily="34" charset="-120"/>
            </a:rPr>
            <a:t>）</a:t>
          </a:r>
          <a:endParaRPr lang="zh-TW" altLang="en-US" sz="1600" b="1" kern="1200" dirty="0">
            <a:latin typeface="微軟正黑體" pitchFamily="34" charset="-120"/>
            <a:ea typeface="微軟正黑體" pitchFamily="34" charset="-120"/>
          </a:endParaRPr>
        </a:p>
        <a:p>
          <a:pPr marL="171450" lvl="1" indent="-171450" algn="l" defTabSz="711200">
            <a:lnSpc>
              <a:spcPts val="18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1600" b="1" kern="1200" dirty="0" smtClean="0">
              <a:latin typeface="微軟正黑體" pitchFamily="34" charset="-120"/>
              <a:ea typeface="微軟正黑體" pitchFamily="34" charset="-120"/>
            </a:rPr>
            <a:t>農會、漁會業務管理、金融檢查、獨立會計、資料提供、勘損人員資格、爭議調處、監理措施</a:t>
          </a:r>
          <a:endParaRPr lang="zh-TW" altLang="en-US" sz="1600" b="1" kern="1200" dirty="0">
            <a:latin typeface="微軟正黑體" pitchFamily="34" charset="-120"/>
            <a:ea typeface="微軟正黑體" pitchFamily="34" charset="-120"/>
          </a:endParaRPr>
        </a:p>
      </dsp:txBody>
      <dsp:txXfrm rot="-5400000">
        <a:off x="566845" y="3435003"/>
        <a:ext cx="7562470" cy="789026"/>
      </dsp:txXfrm>
    </dsp:sp>
    <dsp:sp modelId="{E39CA96C-D3C8-4F5E-9DC3-5F878DAD069E}">
      <dsp:nvSpPr>
        <dsp:cNvPr id="0" name=""/>
        <dsp:cNvSpPr/>
      </dsp:nvSpPr>
      <dsp:spPr>
        <a:xfrm rot="5400000">
          <a:off x="-121466" y="4565334"/>
          <a:ext cx="809779" cy="566845"/>
        </a:xfrm>
        <a:prstGeom prst="chevron">
          <a:avLst/>
        </a:prstGeom>
        <a:solidFill>
          <a:schemeClr val="accent4">
            <a:hueOff val="2380798"/>
            <a:satOff val="8313"/>
            <a:lumOff val="-3530"/>
            <a:alphaOff val="0"/>
          </a:schemeClr>
        </a:solidFill>
        <a:ln w="12700" cap="flat" cmpd="sng" algn="ctr">
          <a:solidFill>
            <a:schemeClr val="accent4">
              <a:hueOff val="2380798"/>
              <a:satOff val="8313"/>
              <a:lumOff val="-35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ts val="1800"/>
            </a:lnSpc>
            <a:spcBef>
              <a:spcPct val="0"/>
            </a:spcBef>
            <a:spcAft>
              <a:spcPts val="0"/>
            </a:spcAft>
          </a:pPr>
          <a:endParaRPr lang="zh-TW" altLang="en-US" sz="1800" kern="1200" dirty="0">
            <a:latin typeface="微軟正黑體" pitchFamily="34" charset="-120"/>
            <a:ea typeface="微軟正黑體" pitchFamily="34" charset="-120"/>
          </a:endParaRPr>
        </a:p>
      </dsp:txBody>
      <dsp:txXfrm rot="-5400000">
        <a:off x="2" y="4727290"/>
        <a:ext cx="566845" cy="242934"/>
      </dsp:txXfrm>
    </dsp:sp>
    <dsp:sp modelId="{F36DED7E-369A-4288-B816-2D79BC377D5D}">
      <dsp:nvSpPr>
        <dsp:cNvPr id="0" name=""/>
        <dsp:cNvSpPr/>
      </dsp:nvSpPr>
      <dsp:spPr>
        <a:xfrm rot="5400000">
          <a:off x="4106244" y="904454"/>
          <a:ext cx="526356" cy="760515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2380798"/>
              <a:satOff val="8313"/>
              <a:lumOff val="-35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ts val="25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1600" b="1" kern="1200" dirty="0" smtClean="0">
              <a:latin typeface="微軟正黑體" pitchFamily="34" charset="-120"/>
              <a:ea typeface="微軟正黑體" pitchFamily="34" charset="-120"/>
            </a:rPr>
            <a:t>第七章　罰則（ </a:t>
          </a:r>
          <a:r>
            <a:rPr lang="en-US" altLang="en-US" sz="1600" b="1" kern="1200" dirty="0" smtClean="0">
              <a:latin typeface="微軟正黑體" pitchFamily="34" charset="-120"/>
              <a:ea typeface="微軟正黑體" pitchFamily="34" charset="-120"/>
            </a:rPr>
            <a:t>§</a:t>
          </a:r>
          <a:r>
            <a:rPr lang="en-US" altLang="zh-TW" sz="1600" b="1" kern="1200" dirty="0" smtClean="0">
              <a:latin typeface="微軟正黑體" pitchFamily="34" charset="-120"/>
              <a:ea typeface="微軟正黑體" pitchFamily="34" charset="-120"/>
            </a:rPr>
            <a:t>24</a:t>
          </a:r>
          <a:r>
            <a:rPr lang="en-US" altLang="en-US" sz="1600" b="1" kern="1200" dirty="0" smtClean="0">
              <a:latin typeface="微軟正黑體" pitchFamily="34" charset="-120"/>
              <a:ea typeface="微軟正黑體" pitchFamily="34" charset="-120"/>
            </a:rPr>
            <a:t>~ §</a:t>
          </a:r>
          <a:r>
            <a:rPr lang="en-US" altLang="zh-TW" sz="1600" b="1" kern="1200" dirty="0" smtClean="0">
              <a:latin typeface="微軟正黑體" pitchFamily="34" charset="-120"/>
              <a:ea typeface="微軟正黑體" pitchFamily="34" charset="-120"/>
            </a:rPr>
            <a:t>28</a:t>
          </a:r>
          <a:r>
            <a:rPr lang="en-US" altLang="en-US" sz="1600" b="1" kern="1200" dirty="0" smtClean="0">
              <a:latin typeface="微軟正黑體" pitchFamily="34" charset="-120"/>
              <a:ea typeface="微軟正黑體" pitchFamily="34" charset="-120"/>
            </a:rPr>
            <a:t> </a:t>
          </a:r>
          <a:r>
            <a:rPr lang="zh-TW" altLang="en-US" sz="1600" b="1" kern="1200" dirty="0" smtClean="0">
              <a:latin typeface="微軟正黑體" pitchFamily="34" charset="-120"/>
              <a:ea typeface="微軟正黑體" pitchFamily="34" charset="-120"/>
            </a:rPr>
            <a:t>）</a:t>
          </a:r>
          <a:endParaRPr lang="zh-TW" altLang="en-US" sz="1600" b="1" kern="1200" dirty="0">
            <a:latin typeface="微軟正黑體" pitchFamily="34" charset="-120"/>
            <a:ea typeface="微軟正黑體" pitchFamily="34" charset="-120"/>
          </a:endParaRPr>
        </a:p>
        <a:p>
          <a:pPr marL="171450" lvl="1" indent="-171450" algn="l" defTabSz="711200">
            <a:lnSpc>
              <a:spcPts val="18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1600" b="1" kern="1200" dirty="0" smtClean="0">
              <a:latin typeface="微軟正黑體" pitchFamily="34" charset="-120"/>
              <a:ea typeface="微軟正黑體" pitchFamily="34" charset="-120"/>
            </a:rPr>
            <a:t>保險人違反本法規定之處罰</a:t>
          </a:r>
          <a:endParaRPr lang="zh-TW" altLang="en-US" sz="1600" b="1" kern="1200" dirty="0">
            <a:latin typeface="微軟正黑體" pitchFamily="34" charset="-120"/>
            <a:ea typeface="微軟正黑體" pitchFamily="34" charset="-120"/>
          </a:endParaRPr>
        </a:p>
      </dsp:txBody>
      <dsp:txXfrm rot="-5400000">
        <a:off x="566846" y="4469548"/>
        <a:ext cx="7579459" cy="474966"/>
      </dsp:txXfrm>
    </dsp:sp>
    <dsp:sp modelId="{6A5D7F07-DEBF-498D-A3B8-5B69C406F068}">
      <dsp:nvSpPr>
        <dsp:cNvPr id="0" name=""/>
        <dsp:cNvSpPr/>
      </dsp:nvSpPr>
      <dsp:spPr>
        <a:xfrm rot="5400000">
          <a:off x="-121466" y="5269965"/>
          <a:ext cx="809779" cy="566845"/>
        </a:xfrm>
        <a:prstGeom prst="chevron">
          <a:avLst/>
        </a:prstGeom>
        <a:solidFill>
          <a:schemeClr val="accent4">
            <a:hueOff val="2777597"/>
            <a:satOff val="9698"/>
            <a:lumOff val="-4118"/>
            <a:alphaOff val="0"/>
          </a:schemeClr>
        </a:solidFill>
        <a:ln w="12700" cap="flat" cmpd="sng" algn="ctr">
          <a:solidFill>
            <a:schemeClr val="accent4">
              <a:hueOff val="2777597"/>
              <a:satOff val="9698"/>
              <a:lumOff val="-411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800" kern="1200" dirty="0">
            <a:latin typeface="微軟正黑體" pitchFamily="34" charset="-120"/>
            <a:ea typeface="微軟正黑體" pitchFamily="34" charset="-120"/>
          </a:endParaRPr>
        </a:p>
      </dsp:txBody>
      <dsp:txXfrm rot="-5400000">
        <a:off x="2" y="5431921"/>
        <a:ext cx="566845" cy="242934"/>
      </dsp:txXfrm>
    </dsp:sp>
    <dsp:sp modelId="{7BE48197-0200-42D8-8130-9993774F68F1}">
      <dsp:nvSpPr>
        <dsp:cNvPr id="0" name=""/>
        <dsp:cNvSpPr/>
      </dsp:nvSpPr>
      <dsp:spPr>
        <a:xfrm rot="5400000">
          <a:off x="4106244" y="1609087"/>
          <a:ext cx="526356" cy="760515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2777597"/>
              <a:satOff val="9698"/>
              <a:lumOff val="-411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ts val="25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zh-TW" sz="1600" b="1" kern="1200" dirty="0" smtClean="0">
              <a:latin typeface="微軟正黑體" pitchFamily="34" charset="-120"/>
              <a:ea typeface="微軟正黑體" pitchFamily="34" charset="-120"/>
            </a:rPr>
            <a:t>第八章　附則</a:t>
          </a:r>
          <a:r>
            <a:rPr lang="zh-TW" altLang="en-US" sz="1600" b="1" kern="1200" dirty="0" smtClean="0">
              <a:latin typeface="微軟正黑體" pitchFamily="34" charset="-120"/>
              <a:ea typeface="微軟正黑體" pitchFamily="34" charset="-120"/>
            </a:rPr>
            <a:t>（</a:t>
          </a:r>
          <a:r>
            <a:rPr lang="en-US" altLang="zh-TW" sz="1600" b="1" kern="1200" dirty="0" smtClean="0">
              <a:latin typeface="微軟正黑體" pitchFamily="34" charset="-120"/>
              <a:ea typeface="微軟正黑體" pitchFamily="34" charset="-120"/>
            </a:rPr>
            <a:t> §29~ §30 </a:t>
          </a:r>
          <a:r>
            <a:rPr lang="zh-TW" altLang="en-US" sz="1600" b="1" kern="1200" dirty="0" smtClean="0">
              <a:latin typeface="微軟正黑體" pitchFamily="34" charset="-120"/>
              <a:ea typeface="微軟正黑體" pitchFamily="34" charset="-120"/>
            </a:rPr>
            <a:t>）</a:t>
          </a:r>
          <a:endParaRPr lang="zh-TW" altLang="en-US" sz="1600" b="1" kern="1200" dirty="0">
            <a:latin typeface="微軟正黑體" pitchFamily="34" charset="-120"/>
            <a:ea typeface="微軟正黑體" pitchFamily="34" charset="-120"/>
          </a:endParaRPr>
        </a:p>
        <a:p>
          <a:pPr marL="171450" lvl="1" indent="-171450" algn="l" defTabSz="711200">
            <a:lnSpc>
              <a:spcPts val="18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1600" b="1" kern="120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rPr>
            <a:t>財團法人農業保險基金成立前已辦理之政策保險處理方式</a:t>
          </a:r>
          <a:endParaRPr lang="zh-TW" altLang="en-US" sz="1600" b="1" kern="1200" dirty="0">
            <a:solidFill>
              <a:schemeClr val="tx1"/>
            </a:solidFill>
            <a:latin typeface="微軟正黑體" pitchFamily="34" charset="-120"/>
            <a:ea typeface="微軟正黑體" pitchFamily="34" charset="-120"/>
          </a:endParaRPr>
        </a:p>
      </dsp:txBody>
      <dsp:txXfrm rot="-5400000">
        <a:off x="566846" y="5174181"/>
        <a:ext cx="7579459" cy="4749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5" y="4"/>
            <a:ext cx="2946247" cy="493951"/>
          </a:xfrm>
          <a:prstGeom prst="rect">
            <a:avLst/>
          </a:prstGeom>
        </p:spPr>
        <p:txBody>
          <a:bodyPr vert="horz" lIns="91991" tIns="45996" rIns="91991" bIns="4599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826" y="4"/>
            <a:ext cx="2946246" cy="493951"/>
          </a:xfrm>
          <a:prstGeom prst="rect">
            <a:avLst/>
          </a:prstGeom>
        </p:spPr>
        <p:txBody>
          <a:bodyPr vert="horz" lIns="91991" tIns="45996" rIns="91991" bIns="4599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A7BB421D-1CD3-45B0-9025-F254B7CEF270}" type="datetime1">
              <a:rPr lang="zh-TW" altLang="en-US" smtClean="0"/>
              <a:pPr>
                <a:defRPr/>
              </a:pPr>
              <a:t>2019/7/25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5" y="9378711"/>
            <a:ext cx="2946247" cy="493950"/>
          </a:xfrm>
          <a:prstGeom prst="rect">
            <a:avLst/>
          </a:prstGeom>
        </p:spPr>
        <p:txBody>
          <a:bodyPr vert="horz" lIns="91991" tIns="45996" rIns="91991" bIns="4599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826" y="9378711"/>
            <a:ext cx="2946246" cy="493950"/>
          </a:xfrm>
          <a:prstGeom prst="rect">
            <a:avLst/>
          </a:prstGeom>
        </p:spPr>
        <p:txBody>
          <a:bodyPr vert="horz" wrap="square" lIns="91991" tIns="45996" rIns="91991" bIns="4599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latin typeface="Calibri" panose="020F0502020204030204" pitchFamily="34" charset="0"/>
              </a:defRPr>
            </a:lvl1pPr>
          </a:lstStyle>
          <a:p>
            <a:fld id="{A3A0BE37-05CF-4417-945A-1C6EBC4839C4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94697544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5" y="4"/>
            <a:ext cx="2946247" cy="493951"/>
          </a:xfrm>
          <a:prstGeom prst="rect">
            <a:avLst/>
          </a:prstGeom>
        </p:spPr>
        <p:txBody>
          <a:bodyPr vert="horz" lIns="91991" tIns="45996" rIns="91991" bIns="4599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826" y="4"/>
            <a:ext cx="2946246" cy="493951"/>
          </a:xfrm>
          <a:prstGeom prst="rect">
            <a:avLst/>
          </a:prstGeom>
        </p:spPr>
        <p:txBody>
          <a:bodyPr vert="horz" lIns="91991" tIns="45996" rIns="91991" bIns="4599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5975B835-B2FA-46F8-9985-EBBF592CB212}" type="datetime1">
              <a:rPr lang="zh-TW" altLang="en-US" smtClean="0"/>
              <a:pPr>
                <a:defRPr/>
              </a:pPr>
              <a:t>2019/7/25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8688" y="739775"/>
            <a:ext cx="4940300" cy="37052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991" tIns="45996" rIns="91991" bIns="45996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293" y="4690153"/>
            <a:ext cx="5439101" cy="4443968"/>
          </a:xfrm>
          <a:prstGeom prst="rect">
            <a:avLst/>
          </a:prstGeom>
        </p:spPr>
        <p:txBody>
          <a:bodyPr vert="horz" lIns="91991" tIns="45996" rIns="91991" bIns="45996" rtlCol="0">
            <a:normAutofit/>
          </a:bodyPr>
          <a:lstStyle/>
          <a:p>
            <a:pPr lvl="0"/>
            <a:r>
              <a:rPr lang="zh-TW" altLang="en-US" noProof="0"/>
              <a:t>按一下以編輯母片文字樣式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5" y="9378711"/>
            <a:ext cx="2946247" cy="493950"/>
          </a:xfrm>
          <a:prstGeom prst="rect">
            <a:avLst/>
          </a:prstGeom>
        </p:spPr>
        <p:txBody>
          <a:bodyPr vert="horz" lIns="91991" tIns="45996" rIns="91991" bIns="4599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826" y="9378711"/>
            <a:ext cx="2946246" cy="493950"/>
          </a:xfrm>
          <a:prstGeom prst="rect">
            <a:avLst/>
          </a:prstGeom>
        </p:spPr>
        <p:txBody>
          <a:bodyPr vert="horz" wrap="square" lIns="91991" tIns="45996" rIns="91991" bIns="4599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latin typeface="Calibri" panose="020F0502020204030204" pitchFamily="34" charset="0"/>
              </a:defRPr>
            </a:lvl1pPr>
          </a:lstStyle>
          <a:p>
            <a:fld id="{A5CDDEBC-49F4-4A1B-91F0-9F3AAF736C7C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91567215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頁首版面配置區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CDDEBC-49F4-4A1B-91F0-9F3AAF736C7C}" type="slidenum">
              <a:rPr lang="zh-TW" altLang="en-US" smtClean="0"/>
              <a:pPr/>
              <a:t>0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438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zh-TW" altLang="en-US" dirty="0" smtClean="0"/>
              <a:t>大家看一下農業損失情形，在</a:t>
            </a:r>
            <a:r>
              <a:rPr lang="en-US" altLang="zh-TW" dirty="0" smtClean="0"/>
              <a:t>94</a:t>
            </a:r>
            <a:r>
              <a:rPr lang="zh-TW" altLang="en-US" dirty="0" smtClean="0"/>
              <a:t>年</a:t>
            </a:r>
            <a:r>
              <a:rPr lang="en-US" altLang="zh-TW" dirty="0" smtClean="0"/>
              <a:t>(211E)</a:t>
            </a:r>
            <a:r>
              <a:rPr lang="zh-TW" altLang="en-US" dirty="0" smtClean="0"/>
              <a:t>、</a:t>
            </a:r>
            <a:r>
              <a:rPr lang="en-US" altLang="zh-TW" dirty="0" smtClean="0"/>
              <a:t>98</a:t>
            </a:r>
            <a:r>
              <a:rPr lang="zh-TW" altLang="en-US" dirty="0" smtClean="0"/>
              <a:t>年</a:t>
            </a:r>
            <a:r>
              <a:rPr lang="en-US" altLang="zh-TW" dirty="0" smtClean="0"/>
              <a:t>(289E)</a:t>
            </a:r>
            <a:r>
              <a:rPr lang="zh-TW" altLang="en-US" dirty="0" smtClean="0"/>
              <a:t>、</a:t>
            </a:r>
            <a:r>
              <a:rPr lang="en-US" altLang="zh-TW" dirty="0" smtClean="0"/>
              <a:t>105(383E)</a:t>
            </a:r>
            <a:r>
              <a:rPr lang="zh-TW" altLang="en-US" dirty="0" smtClean="0"/>
              <a:t>年呈現一個高峰週期</a:t>
            </a:r>
            <a:r>
              <a:rPr lang="en-US" altLang="zh-TW" dirty="0" smtClean="0"/>
              <a:t>(</a:t>
            </a:r>
            <a:r>
              <a:rPr lang="zh-TW" altLang="en-US" dirty="0" smtClean="0"/>
              <a:t>約</a:t>
            </a:r>
            <a:r>
              <a:rPr lang="en-US" altLang="zh-TW" dirty="0" smtClean="0"/>
              <a:t>3~4</a:t>
            </a:r>
            <a:r>
              <a:rPr lang="zh-TW" altLang="en-US" dirty="0" smtClean="0"/>
              <a:t>年</a:t>
            </a:r>
            <a:r>
              <a:rPr lang="en-US" altLang="zh-TW" dirty="0" smtClean="0"/>
              <a:t>)</a:t>
            </a:r>
            <a:r>
              <a:rPr lang="zh-TW" altLang="en-US" dirty="0" smtClean="0"/>
              <a:t>，高峰點越來越高。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>94</a:t>
            </a:r>
            <a:r>
              <a:rPr lang="zh-TW" altLang="en-US" dirty="0" smtClean="0"/>
              <a:t>年：海棠除了影響台灣之外，由於珠江三角洲處於強烈颱風海棠外圍，因此受到下沉氣流的影響，加劇了廣東與香港的酷熱天氣，而熱成雨影響，因南部蔬菜產地受損嚴重，致使葉菜類價格狂飆，青蔥</a:t>
            </a:r>
            <a:r>
              <a:rPr lang="en-US" altLang="zh-TW" dirty="0" smtClean="0"/>
              <a:t>1</a:t>
            </a:r>
            <a:r>
              <a:rPr lang="zh-TW" altLang="en-US" dirty="0" smtClean="0"/>
              <a:t>公斤更漲到超過新台幣</a:t>
            </a:r>
            <a:r>
              <a:rPr lang="en-US" altLang="zh-TW" dirty="0" smtClean="0"/>
              <a:t>400</a:t>
            </a:r>
            <a:r>
              <a:rPr lang="zh-TW" altLang="en-US" dirty="0" smtClean="0"/>
              <a:t>元，法務部下令各地檢察官介入調查有無哄抬價格情事。</a:t>
            </a:r>
            <a:endParaRPr lang="en-US" altLang="zh-TW" dirty="0" smtClean="0"/>
          </a:p>
          <a:p>
            <a:r>
              <a:rPr lang="en-US" altLang="zh-TW" dirty="0" smtClean="0"/>
              <a:t>98</a:t>
            </a:r>
            <a:r>
              <a:rPr lang="zh-TW" altLang="en-US" dirty="0" smtClean="0"/>
              <a:t>年</a:t>
            </a:r>
            <a:r>
              <a:rPr lang="en-US" altLang="zh-TW" dirty="0" smtClean="0"/>
              <a:t>8</a:t>
            </a:r>
            <a:r>
              <a:rPr lang="zh-TW" altLang="en-US" dirty="0" smtClean="0"/>
              <a:t>月 </a:t>
            </a:r>
            <a:r>
              <a:rPr lang="en-US" altLang="zh-TW" dirty="0" smtClean="0"/>
              <a:t>4 </a:t>
            </a:r>
            <a:r>
              <a:rPr lang="zh-TW" altLang="en-US" dirty="0" smtClean="0"/>
              <a:t>日當年第 </a:t>
            </a:r>
            <a:r>
              <a:rPr lang="en-US" altLang="zh-TW" dirty="0" smtClean="0"/>
              <a:t>8 </a:t>
            </a:r>
            <a:r>
              <a:rPr lang="zh-TW" altLang="en-US" dirty="0" smtClean="0"/>
              <a:t>號颱風莫拉克形成，</a:t>
            </a:r>
            <a:r>
              <a:rPr lang="en-US" altLang="zh-TW" dirty="0" smtClean="0"/>
              <a:t>3 </a:t>
            </a:r>
            <a:r>
              <a:rPr lang="zh-TW" altLang="en-US" dirty="0" smtClean="0"/>
              <a:t>日後中心登陸台灣。雖然只是中颱，但莫拉克挾帶超大雨量，造成極大破壞，莫拉克最終總計造成 </a:t>
            </a:r>
            <a:r>
              <a:rPr lang="en-US" altLang="zh-TW" dirty="0" smtClean="0"/>
              <a:t>681 </a:t>
            </a:r>
            <a:r>
              <a:rPr lang="zh-TW" altLang="en-US" dirty="0" smtClean="0"/>
              <a:t>人死亡，</a:t>
            </a:r>
            <a:r>
              <a:rPr lang="en-US" altLang="zh-TW" dirty="0" smtClean="0"/>
              <a:t>18 </a:t>
            </a:r>
            <a:r>
              <a:rPr lang="zh-TW" altLang="en-US" dirty="0" smtClean="0"/>
              <a:t>人失蹤，成為史上造成最多傷亡的颱風</a:t>
            </a:r>
          </a:p>
          <a:p>
            <a:r>
              <a:rPr lang="en-US" altLang="zh-TW" dirty="0" smtClean="0"/>
              <a:t>105</a:t>
            </a:r>
            <a:r>
              <a:rPr lang="zh-TW" altLang="en-US" dirty="0" smtClean="0"/>
              <a:t>年則是霸王級寒流引起的損失，從基隆、雙北一直到雲林嘉義都有降雪或降霰的狀況，各地更是創下新低溫紀錄。不只北部中部急凍，南部也受到影響，台南</a:t>
            </a:r>
            <a:r>
              <a:rPr lang="en-US" altLang="zh-TW" dirty="0" smtClean="0"/>
              <a:t>5.7</a:t>
            </a:r>
            <a:r>
              <a:rPr lang="zh-TW" altLang="en-US" dirty="0" smtClean="0"/>
              <a:t>度、高雄</a:t>
            </a:r>
            <a:r>
              <a:rPr lang="en-US" altLang="zh-TW" dirty="0" smtClean="0"/>
              <a:t>7</a:t>
            </a:r>
            <a:r>
              <a:rPr lang="zh-TW" altLang="en-US" dirty="0" smtClean="0"/>
              <a:t>度，分別都創</a:t>
            </a:r>
            <a:r>
              <a:rPr lang="en-US" altLang="zh-TW" dirty="0" smtClean="0"/>
              <a:t>30</a:t>
            </a:r>
            <a:r>
              <a:rPr lang="zh-TW" altLang="en-US" dirty="0" smtClean="0"/>
              <a:t>年來最低溫及第二低溫</a:t>
            </a:r>
          </a:p>
        </p:txBody>
      </p:sp>
      <p:sp>
        <p:nvSpPr>
          <p:cNvPr id="14438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fld id="{AAA27ED0-C8C3-412A-9486-805FE3098B1F}" type="slidenum">
              <a:rPr kumimoji="0" lang="zh-TW" altLang="en-US" smtClean="0">
                <a:latin typeface="Calibri" pitchFamily="34" charset="0"/>
              </a:rPr>
              <a:pPr/>
              <a:t>2</a:t>
            </a:fld>
            <a:endParaRPr kumimoji="0" lang="zh-TW" altLang="en-US" smtClean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57246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為什麼現在台灣可以做農業保險但以前不行：因再保險公司知道政府是決心要推動，加入營運體系，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且保險商品日新月異，指數型保險的發展解決了勘損人力不足的問題</a:t>
            </a:r>
            <a:r>
              <a:rPr lang="en-US" altLang="zh-TW" dirty="0" smtClean="0"/>
              <a:t>(</a:t>
            </a:r>
            <a:r>
              <a:rPr lang="zh-TW" altLang="en-US" dirty="0" smtClean="0"/>
              <a:t>彎路超車</a:t>
            </a:r>
            <a:r>
              <a:rPr lang="en-US" altLang="zh-TW" dirty="0" smtClean="0"/>
              <a:t>)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D125DCE-A00A-450F-A2F3-170198DC7502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4139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872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dirty="0" smtClean="0"/>
              <a:t>這樣的成績算不算好？看看韓國，自西元</a:t>
            </a:r>
            <a:r>
              <a:rPr lang="en-US" altLang="zh-TW" dirty="0" smtClean="0"/>
              <a:t>2001</a:t>
            </a:r>
            <a:r>
              <a:rPr lang="zh-TW" altLang="en-US" dirty="0" smtClean="0"/>
              <a:t>年起開辦農業保險，至</a:t>
            </a:r>
            <a:r>
              <a:rPr lang="en-US" altLang="zh-TW" dirty="0" smtClean="0"/>
              <a:t>2014</a:t>
            </a:r>
            <a:r>
              <a:rPr lang="zh-TW" altLang="en-US" dirty="0" smtClean="0"/>
              <a:t>年計</a:t>
            </a:r>
            <a:r>
              <a:rPr lang="en-US" altLang="zh-TW" dirty="0" smtClean="0"/>
              <a:t>14</a:t>
            </a:r>
            <a:r>
              <a:rPr lang="zh-TW" altLang="en-US" dirty="0" smtClean="0"/>
              <a:t>年平均投保率約</a:t>
            </a:r>
            <a:r>
              <a:rPr lang="en-US" altLang="zh-TW" dirty="0" smtClean="0"/>
              <a:t>16</a:t>
            </a:r>
            <a:r>
              <a:rPr lang="zh-TW" altLang="en-US" dirty="0" smtClean="0"/>
              <a:t>％；</a:t>
            </a:r>
          </a:p>
        </p:txBody>
      </p:sp>
      <p:sp>
        <p:nvSpPr>
          <p:cNvPr id="15872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fld id="{B26F33A3-107C-4AEC-9990-C907E2DA7BCD}" type="slidenum">
              <a:rPr kumimoji="0" lang="zh-TW" altLang="en-US" smtClean="0">
                <a:latin typeface="Calibri" pitchFamily="34" charset="0"/>
              </a:rPr>
              <a:pPr/>
              <a:t>4</a:t>
            </a:fld>
            <a:endParaRPr kumimoji="0" lang="zh-TW" altLang="en-US" smtClean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60928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 smtClean="0"/>
          </a:p>
        </p:txBody>
      </p:sp>
      <p:sp>
        <p:nvSpPr>
          <p:cNvPr id="1229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722" indent="-285662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2651" indent="-22853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599712" indent="-22853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6772" indent="-22853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3832" indent="-22853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0894" indent="-22853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7954" indent="-22853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5014" indent="-22853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789C41BD-C049-4705-A3AB-828C59655D08}" type="slidenum">
              <a:rPr kumimoji="0" lang="zh-TW" altLang="en-US" smtClean="0">
                <a:latin typeface="Calibri" panose="020F0502020204030204" pitchFamily="34" charset="0"/>
              </a:rPr>
              <a:pPr/>
              <a:t>5</a:t>
            </a:fld>
            <a:endParaRPr kumimoji="0" lang="zh-TW" altLang="en-US" smtClean="0">
              <a:latin typeface="Calibri" panose="020F0502020204030204" pitchFamily="34" charset="0"/>
            </a:endParaRPr>
          </a:p>
        </p:txBody>
      </p:sp>
      <p:sp>
        <p:nvSpPr>
          <p:cNvPr id="3" name="頁首版面配置區 2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53360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頁首版面配置區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CDDEBC-49F4-4A1B-91F0-9F3AAF736C7C}" type="slidenum">
              <a:rPr lang="zh-TW" altLang="en-US" smtClean="0"/>
              <a:pPr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67048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gi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 useBgFill="1">
        <p:nvSpPr>
          <p:cNvPr id="5" name="圓角矩形 6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6" name="矩形 5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7" name="矩形 6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/>
              <a:t>按一下以編輯母片副標題樣式</a:t>
            </a:r>
            <a:endParaRPr 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11" name="頁尾版面配置區 16"/>
          <p:cNvSpPr>
            <a:spLocks noGrp="1"/>
          </p:cNvSpPr>
          <p:nvPr>
            <p:ph type="ftr" sz="quarter" idx="10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2" name="投影片編號版面配置區 2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z="1000"/>
            </a:lvl1pPr>
          </a:lstStyle>
          <a:p>
            <a:fld id="{C9E02DE3-2428-4A40-BA93-3B34925E281B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38716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 sz="3200" b="1">
                <a:solidFill>
                  <a:srgbClr val="C00000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>
            <a:lvl1pPr>
              <a:buFontTx/>
              <a:buBlip>
                <a:blip r:embed="rId2"/>
              </a:buBlip>
              <a:defRPr sz="2400" b="1"/>
            </a:lvl1pPr>
            <a:lvl2pPr>
              <a:buFontTx/>
              <a:buBlip>
                <a:blip r:embed="rId3"/>
              </a:buBlip>
              <a:defRPr sz="2400" b="1"/>
            </a:lvl2pPr>
            <a:lvl3pPr>
              <a:buFontTx/>
              <a:buBlip>
                <a:blip r:embed="rId4"/>
              </a:buBlip>
              <a:defRPr sz="2400" b="1"/>
            </a:lvl3pPr>
            <a:lvl4pPr>
              <a:defRPr sz="2400" b="1"/>
            </a:lvl4pPr>
            <a:lvl5pPr>
              <a:defRPr sz="2400" b="1"/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  <a:endParaRPr lang="en-US" dirty="0"/>
          </a:p>
        </p:txBody>
      </p:sp>
      <p:sp>
        <p:nvSpPr>
          <p:cNvPr id="4" name="日期版面配置區 13"/>
          <p:cNvSpPr>
            <a:spLocks noGrp="1"/>
          </p:cNvSpPr>
          <p:nvPr>
            <p:ph type="dt" sz="half" idx="10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CFD531-C217-4827-9172-91DF6AF4D97E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1583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flipV="1">
            <a:off x="88900" y="1423988"/>
            <a:ext cx="9012238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5" name="矩形 4"/>
          <p:cNvSpPr/>
          <p:nvPr/>
        </p:nvSpPr>
        <p:spPr>
          <a:xfrm>
            <a:off x="87313" y="13890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6" name="矩形 5"/>
          <p:cNvSpPr/>
          <p:nvPr/>
        </p:nvSpPr>
        <p:spPr>
          <a:xfrm>
            <a:off x="87313" y="1516063"/>
            <a:ext cx="9013825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7" name="頁尾版面配置區 4"/>
          <p:cNvSpPr>
            <a:spLocks noGrp="1"/>
          </p:cNvSpPr>
          <p:nvPr>
            <p:ph type="ftr" sz="quarter" idx="10"/>
          </p:nvPr>
        </p:nvSpPr>
        <p:spPr>
          <a:xfrm>
            <a:off x="800100" y="6172200"/>
            <a:ext cx="40005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8820150" y="6524625"/>
            <a:ext cx="323850" cy="333375"/>
          </a:xfrm>
        </p:spPr>
        <p:txBody>
          <a:bodyPr/>
          <a:lstStyle>
            <a:lvl1pPr>
              <a:defRPr sz="1000" b="1">
                <a:latin typeface="新細明體" panose="02020500000000000000" pitchFamily="18" charset="-120"/>
                <a:ea typeface="新細明體" panose="02020500000000000000" pitchFamily="18" charset="-120"/>
              </a:defRPr>
            </a:lvl1pPr>
          </a:lstStyle>
          <a:p>
            <a:fld id="{4FA88951-82A9-4FBB-8CEF-1413D5DF3A38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372396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5" name="日期版面配置區 13"/>
          <p:cNvSpPr>
            <a:spLocks noGrp="1"/>
          </p:cNvSpPr>
          <p:nvPr>
            <p:ph type="dt" sz="half" idx="10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F76005-3E50-4713-B1A4-7170ED870AA3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47336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1" name="內容版面配置區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7" name="日期版面配置區 13"/>
          <p:cNvSpPr>
            <a:spLocks noGrp="1"/>
          </p:cNvSpPr>
          <p:nvPr>
            <p:ph type="dt" sz="half" idx="10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0CD78C-7060-4ED2-B524-E2D23E5879D1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7162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日期版面配置區 13"/>
          <p:cNvSpPr>
            <a:spLocks noGrp="1"/>
          </p:cNvSpPr>
          <p:nvPr>
            <p:ph type="dt" sz="half" idx="10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C3BCB6-6AA1-4B14-AD64-4B5AA1E66168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92761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22"/>
          <p:cNvSpPr>
            <a:spLocks noGrp="1"/>
          </p:cNvSpPr>
          <p:nvPr>
            <p:ph type="sldNum" sz="quarter" idx="10"/>
          </p:nvPr>
        </p:nvSpPr>
        <p:spPr>
          <a:xfrm>
            <a:off x="8819022" y="6548899"/>
            <a:ext cx="312738" cy="312738"/>
          </a:xfrm>
        </p:spPr>
        <p:txBody>
          <a:bodyPr/>
          <a:lstStyle>
            <a:lvl1pPr>
              <a:defRPr sz="1000" b="1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10D03374-1DBA-4E10-9D10-425EFCFC5A3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77032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6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8EC341-A3FC-470A-A9E0-F48758B829DB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45149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6" name="矩形 5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7" name="矩形 6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TW" altLang="en-US" noProof="0"/>
              <a:t>按一下圖示以新增圖片</a:t>
            </a:r>
            <a:endParaRPr lang="en-US" noProof="0" dirty="0"/>
          </a:p>
        </p:txBody>
      </p:sp>
      <p:sp>
        <p:nvSpPr>
          <p:cNvPr id="8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0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682038" y="6429375"/>
            <a:ext cx="312737" cy="312738"/>
          </a:xfrm>
        </p:spPr>
        <p:txBody>
          <a:bodyPr/>
          <a:lstStyle>
            <a:lvl1pPr>
              <a:defRPr/>
            </a:lvl1pPr>
          </a:lstStyle>
          <a:p>
            <a:fld id="{AA048E76-309D-436F-B8D2-E783B36F569C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22724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日期版面配置區 13"/>
          <p:cNvSpPr>
            <a:spLocks noGrp="1"/>
          </p:cNvSpPr>
          <p:nvPr>
            <p:ph type="dt" sz="half" idx="10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A318F-F8D4-4893-A4FB-A450CC577F08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3834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日期版面配置區 13"/>
          <p:cNvSpPr>
            <a:spLocks noGrp="1"/>
          </p:cNvSpPr>
          <p:nvPr>
            <p:ph type="dt" sz="half" idx="10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10539F-55F9-44EB-819E-CC015BB7D018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309971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13"/>
          <p:cNvSpPr>
            <a:spLocks noGrp="1"/>
          </p:cNvSpPr>
          <p:nvPr>
            <p:ph type="dt" sz="half" idx="10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CFD531-C217-4827-9172-91DF6AF4D97E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59662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13"/>
          <p:cNvSpPr>
            <a:spLocks noGrp="1"/>
          </p:cNvSpPr>
          <p:nvPr>
            <p:ph type="dt" sz="half" idx="10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CFD531-C217-4827-9172-91DF6AF4D97E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12433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2051" name="標題版面配置區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  <a:endParaRPr lang="en-US" altLang="zh-TW"/>
          </a:p>
        </p:txBody>
      </p:sp>
      <p:sp>
        <p:nvSpPr>
          <p:cNvPr id="2052" name="文字版面配置區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altLang="zh-TW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8529638" y="6354763"/>
            <a:ext cx="314325" cy="312737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lvl1pPr algn="ctr" eaLnBrk="1" hangingPunct="1">
              <a:defRPr kumimoji="0" sz="1400">
                <a:solidFill>
                  <a:srgbClr val="FFFFFF"/>
                </a:solidFill>
                <a:latin typeface="Franklin Gothic Book" panose="020B0503020102020204" pitchFamily="34" charset="0"/>
                <a:ea typeface="微軟正黑體" panose="020B0604030504040204" pitchFamily="34" charset="-120"/>
              </a:defRPr>
            </a:lvl1pPr>
          </a:lstStyle>
          <a:p>
            <a:fld id="{D7FF54C4-71E4-4555-919C-2E98F2875914}" type="slidenum">
              <a:rPr lang="zh-TW" altLang="en-US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265" r:id="rId1"/>
    <p:sldLayoutId id="2147485266" r:id="rId2"/>
    <p:sldLayoutId id="2147485267" r:id="rId3"/>
    <p:sldLayoutId id="2147485268" r:id="rId4"/>
    <p:sldLayoutId id="2147485269" r:id="rId5"/>
    <p:sldLayoutId id="2147485270" r:id="rId6"/>
    <p:sldLayoutId id="2147485271" r:id="rId7"/>
    <p:sldLayoutId id="2147485272" r:id="rId8"/>
    <p:sldLayoutId id="2147485273" r:id="rId9"/>
    <p:sldLayoutId id="2147485274" r:id="rId10"/>
    <p:sldLayoutId id="2147485275" r:id="rId11"/>
    <p:sldLayoutId id="2147485276" r:id="rId12"/>
    <p:sldLayoutId id="2147485277" r:id="rId1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微軟正黑體" pitchFamily="34" charset="-12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B3BCAD"/>
        </a:buClr>
        <a:buSzPct val="8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33BD56"/>
        </a:buClr>
        <a:buSzPct val="80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33BD56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8.png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副標題 5"/>
          <p:cNvSpPr>
            <a:spLocks noGrp="1"/>
          </p:cNvSpPr>
          <p:nvPr>
            <p:ph type="subTitle" idx="1"/>
          </p:nvPr>
        </p:nvSpPr>
        <p:spPr>
          <a:xfrm>
            <a:off x="1285852" y="5417840"/>
            <a:ext cx="6400800" cy="1440160"/>
          </a:xfrm>
        </p:spPr>
        <p:txBody>
          <a:bodyPr>
            <a:normAutofit/>
          </a:bodyPr>
          <a:lstStyle/>
          <a:p>
            <a:pPr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zh-TW" altLang="en-US" sz="3200" b="1" dirty="0" smtClean="0">
                <a:solidFill>
                  <a:srgbClr val="0000FF"/>
                </a:solidFill>
                <a:latin typeface="+mj-ea"/>
                <a:ea typeface="+mj-ea"/>
              </a:rPr>
              <a:t>行政院農業委員會</a:t>
            </a:r>
            <a:endParaRPr lang="en-US" altLang="zh-TW" sz="3200" b="1" dirty="0" smtClean="0">
              <a:solidFill>
                <a:srgbClr val="0000FF"/>
              </a:solidFill>
              <a:latin typeface="+mj-ea"/>
              <a:ea typeface="+mj-ea"/>
            </a:endParaRPr>
          </a:p>
          <a:p>
            <a:pPr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altLang="zh-TW" sz="2800" b="1" dirty="0" smtClean="0">
                <a:solidFill>
                  <a:srgbClr val="0000FF"/>
                </a:solidFill>
                <a:latin typeface="+mj-ea"/>
                <a:ea typeface="+mj-ea"/>
              </a:rPr>
              <a:t>108</a:t>
            </a:r>
            <a:r>
              <a:rPr lang="zh-TW" altLang="en-US" sz="2800" b="1" dirty="0" smtClean="0">
                <a:solidFill>
                  <a:srgbClr val="0000FF"/>
                </a:solidFill>
                <a:latin typeface="+mj-ea"/>
                <a:ea typeface="+mj-ea"/>
              </a:rPr>
              <a:t>年</a:t>
            </a:r>
            <a:r>
              <a:rPr lang="en-US" altLang="zh-TW" sz="2800" b="1" dirty="0" smtClean="0">
                <a:solidFill>
                  <a:srgbClr val="0000FF"/>
                </a:solidFill>
                <a:latin typeface="+mj-ea"/>
                <a:ea typeface="+mj-ea"/>
              </a:rPr>
              <a:t>7</a:t>
            </a:r>
            <a:r>
              <a:rPr lang="zh-TW" altLang="en-US" sz="2800" b="1" dirty="0" smtClean="0">
                <a:solidFill>
                  <a:srgbClr val="0000FF"/>
                </a:solidFill>
                <a:latin typeface="+mj-ea"/>
                <a:ea typeface="+mj-ea"/>
              </a:rPr>
              <a:t>月</a:t>
            </a:r>
            <a:r>
              <a:rPr lang="en-US" altLang="zh-TW" sz="2800" b="1" dirty="0" smtClean="0">
                <a:solidFill>
                  <a:srgbClr val="0000FF"/>
                </a:solidFill>
                <a:latin typeface="+mj-ea"/>
                <a:ea typeface="+mj-ea"/>
              </a:rPr>
              <a:t>18</a:t>
            </a:r>
            <a:r>
              <a:rPr lang="zh-TW" altLang="en-US" sz="2800" b="1" dirty="0" smtClean="0">
                <a:solidFill>
                  <a:srgbClr val="0000FF"/>
                </a:solidFill>
                <a:latin typeface="+mj-ea"/>
                <a:ea typeface="+mj-ea"/>
              </a:rPr>
              <a:t>日</a:t>
            </a:r>
            <a:endParaRPr lang="en-US" altLang="zh-TW" sz="2800" b="1" dirty="0" smtClean="0">
              <a:solidFill>
                <a:srgbClr val="0000FF"/>
              </a:solidFill>
              <a:latin typeface="+mj-ea"/>
              <a:ea typeface="+mj-ea"/>
            </a:endParaRPr>
          </a:p>
          <a:p>
            <a:pPr algn="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zh-TW" altLang="en-US" sz="44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5" name="標題 4"/>
          <p:cNvSpPr>
            <a:spLocks noGrp="1"/>
          </p:cNvSpPr>
          <p:nvPr>
            <p:ph type="ctrTitle"/>
          </p:nvPr>
        </p:nvSpPr>
        <p:spPr>
          <a:xfrm>
            <a:off x="395288" y="1844675"/>
            <a:ext cx="8229600" cy="8223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b="1" dirty="0" smtClean="0">
                <a:latin typeface="+mj-ea"/>
              </a:rPr>
              <a:t>推動農業保險成果與未來施政重點</a:t>
            </a:r>
            <a:endParaRPr lang="zh-TW" altLang="en-US" b="1" dirty="0">
              <a:latin typeface="+mj-ea"/>
            </a:endParaRPr>
          </a:p>
        </p:txBody>
      </p:sp>
      <p:pic>
        <p:nvPicPr>
          <p:cNvPr id="7" name="Picture 4" descr="C:\Users\po6930.NTCOA\AppData\Local\Microsoft\Windows\Temporary Internet Files\Content.IE5\LB62GBSG\本會logo + 名稱(一)(附件一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362634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coa.gov.tw/files/masthead/4/A01_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54" y="3501008"/>
            <a:ext cx="8973740" cy="1928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84448" y="1484784"/>
            <a:ext cx="7920000" cy="3491880"/>
          </a:xfrm>
        </p:spPr>
        <p:txBody>
          <a:bodyPr/>
          <a:lstStyle/>
          <a:p>
            <a:pPr marL="274638" lvl="1" indent="0">
              <a:buNone/>
            </a:pPr>
            <a:endParaRPr lang="zh-TW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/>
          </a:p>
        </p:txBody>
      </p:sp>
      <p:sp>
        <p:nvSpPr>
          <p:cNvPr id="7" name="矩形 6"/>
          <p:cNvSpPr/>
          <p:nvPr/>
        </p:nvSpPr>
        <p:spPr>
          <a:xfrm>
            <a:off x="0" y="0"/>
            <a:ext cx="2700338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Perpetua" panose="02020502060401020303" pitchFamily="18" charset="0"/>
              <a:ea typeface="SimSun" panose="02010600030101010101" pitchFamily="2" charset="-122"/>
            </a:endParaRPr>
          </a:p>
        </p:txBody>
      </p:sp>
      <p:sp>
        <p:nvSpPr>
          <p:cNvPr id="8" name="文本框 5"/>
          <p:cNvSpPr txBox="1">
            <a:spLocks noChangeArrowheads="1"/>
          </p:cNvSpPr>
          <p:nvPr/>
        </p:nvSpPr>
        <p:spPr bwMode="auto">
          <a:xfrm>
            <a:off x="250825" y="2708275"/>
            <a:ext cx="16256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dist"/>
            <a:r>
              <a:rPr lang="zh-TW" altLang="en-US" sz="4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大綱</a:t>
            </a:r>
            <a:endParaRPr lang="zh-CN" altLang="en-US" sz="44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grpSp>
        <p:nvGrpSpPr>
          <p:cNvPr id="9" name="组合 22"/>
          <p:cNvGrpSpPr/>
          <p:nvPr/>
        </p:nvGrpSpPr>
        <p:grpSpPr>
          <a:xfrm>
            <a:off x="1990736" y="2928945"/>
            <a:ext cx="349016" cy="35241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10" name="等腰三角形 9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" name="文本框 14"/>
          <p:cNvSpPr txBox="1">
            <a:spLocks noChangeArrowheads="1"/>
          </p:cNvSpPr>
          <p:nvPr/>
        </p:nvSpPr>
        <p:spPr bwMode="auto">
          <a:xfrm>
            <a:off x="2928926" y="908720"/>
            <a:ext cx="5572164" cy="3913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50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36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壹、政策目標</a:t>
            </a:r>
            <a:endParaRPr lang="en-US" altLang="zh-TW" sz="36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50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36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貳</a:t>
            </a:r>
            <a:r>
              <a:rPr lang="zh-TW" altLang="en-US" sz="3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、推動成果</a:t>
            </a:r>
            <a:endParaRPr lang="en-US" altLang="zh-TW" sz="36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3275" indent="-803275">
              <a:lnSpc>
                <a:spcPts val="50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36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參</a:t>
            </a:r>
            <a:r>
              <a:rPr lang="zh-TW" altLang="zh-TW" sz="3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zh-TW" altLang="en-US" sz="3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農業保險法草案</a:t>
            </a:r>
            <a:endParaRPr lang="en-US" altLang="zh-TW" sz="3600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3275" indent="-803275">
              <a:lnSpc>
                <a:spcPts val="50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3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肆、未來精進作為</a:t>
            </a:r>
            <a:endParaRPr lang="en-US" altLang="zh-TW" sz="3600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3275" indent="-803275">
              <a:lnSpc>
                <a:spcPts val="50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3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伍、結語</a:t>
            </a:r>
            <a:endParaRPr lang="en-US" altLang="zh-TW" sz="36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8604448" y="6428631"/>
            <a:ext cx="314325" cy="312737"/>
          </a:xfrm>
          <a:solidFill>
            <a:schemeClr val="accent1"/>
          </a:solidFill>
        </p:spPr>
        <p:txBody>
          <a:bodyPr/>
          <a:lstStyle/>
          <a:p>
            <a:fld id="{66CFD531-C217-4827-9172-91DF6AF4D97E}" type="slidenum">
              <a:rPr lang="zh-TW" altLang="en-US" sz="1200" b="1" smtClean="0">
                <a:latin typeface="+mj-ea"/>
                <a:ea typeface="+mj-ea"/>
              </a:rPr>
              <a:pPr/>
              <a:t>1</a:t>
            </a:fld>
            <a:endParaRPr lang="zh-TW" altLang="en-US" sz="1200" b="1" dirty="0">
              <a:latin typeface="+mj-ea"/>
              <a:ea typeface="+mj-ea"/>
            </a:endParaRPr>
          </a:p>
        </p:txBody>
      </p:sp>
      <p:pic>
        <p:nvPicPr>
          <p:cNvPr id="14" name="Picture 2" descr="ãè¾²æ¥­ä¿éªæ³å¾ãçåçæå°çµæ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52" y="5013176"/>
            <a:ext cx="5040556" cy="10081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6718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矩形 4"/>
          <p:cNvSpPr>
            <a:spLocks noChangeArrowheads="1"/>
          </p:cNvSpPr>
          <p:nvPr/>
        </p:nvSpPr>
        <p:spPr bwMode="auto">
          <a:xfrm>
            <a:off x="107950" y="1477963"/>
            <a:ext cx="8640763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808038" lvl="1" indent="-265113">
              <a:lnSpc>
                <a:spcPts val="27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zh-TW" altLang="en-US" sz="2000" b="1" dirty="0">
                <a:solidFill>
                  <a:srgbClr val="990000"/>
                </a:solidFill>
                <a:latin typeface="微軟正黑體" pitchFamily="34" charset="-120"/>
                <a:ea typeface="微軟正黑體" pitchFamily="34" charset="-120"/>
              </a:rPr>
              <a:t>農業天災救助金額僅約占農業損失二～三成</a:t>
            </a:r>
            <a:endParaRPr lang="en-US" altLang="zh-TW" sz="2000" b="1" dirty="0">
              <a:solidFill>
                <a:srgbClr val="99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2050" name="圖表 7"/>
          <p:cNvGraphicFramePr>
            <a:graphicFrameLocks/>
          </p:cNvGraphicFramePr>
          <p:nvPr/>
        </p:nvGraphicFramePr>
        <p:xfrm>
          <a:off x="273050" y="1938338"/>
          <a:ext cx="8094663" cy="418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0" name="圖表" r:id="rId4" imgW="8102286" imgH="4194412" progId="">
                  <p:embed/>
                </p:oleObj>
              </mc:Choice>
              <mc:Fallback>
                <p:oleObj name="圖表" r:id="rId4" imgW="8102286" imgH="4194412" progId="">
                  <p:embed/>
                  <p:pic>
                    <p:nvPicPr>
                      <p:cNvPr id="0" name="Picture 31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3050" y="1938338"/>
                        <a:ext cx="8094663" cy="4184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文字方塊 12"/>
          <p:cNvSpPr txBox="1"/>
          <p:nvPr/>
        </p:nvSpPr>
        <p:spPr>
          <a:xfrm>
            <a:off x="7991475" y="4119563"/>
            <a:ext cx="115252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1200" b="1" dirty="0">
                <a:solidFill>
                  <a:srgbClr val="0000FF"/>
                </a:solidFill>
                <a:latin typeface="+mj-ea"/>
                <a:ea typeface="+mj-ea"/>
              </a:rPr>
              <a:t>農業損失平均每年</a:t>
            </a:r>
            <a:r>
              <a:rPr lang="en-US" altLang="zh-TW" sz="1200" b="1" dirty="0">
                <a:solidFill>
                  <a:srgbClr val="0000FF"/>
                </a:solidFill>
                <a:latin typeface="+mj-ea"/>
                <a:ea typeface="+mj-ea"/>
              </a:rPr>
              <a:t>123</a:t>
            </a:r>
            <a:r>
              <a:rPr lang="zh-TW" altLang="en-US" sz="1200" b="1" dirty="0">
                <a:solidFill>
                  <a:srgbClr val="0000FF"/>
                </a:solidFill>
                <a:latin typeface="+mj-ea"/>
                <a:ea typeface="+mj-ea"/>
              </a:rPr>
              <a:t>億元</a:t>
            </a:r>
          </a:p>
        </p:txBody>
      </p:sp>
      <p:sp>
        <p:nvSpPr>
          <p:cNvPr id="14" name="文字方塊 13"/>
          <p:cNvSpPr txBox="1"/>
          <p:nvPr/>
        </p:nvSpPr>
        <p:spPr>
          <a:xfrm>
            <a:off x="8027988" y="4840288"/>
            <a:ext cx="1152525" cy="466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1200" b="1" dirty="0">
                <a:solidFill>
                  <a:schemeClr val="accent2">
                    <a:lumMod val="75000"/>
                  </a:schemeClr>
                </a:solidFill>
                <a:latin typeface="+mj-ea"/>
                <a:ea typeface="+mj-ea"/>
              </a:rPr>
              <a:t>現金救助平均每年</a:t>
            </a:r>
            <a:r>
              <a:rPr lang="en-US" altLang="zh-TW" sz="1200" b="1" dirty="0">
                <a:solidFill>
                  <a:schemeClr val="accent2">
                    <a:lumMod val="75000"/>
                  </a:schemeClr>
                </a:solidFill>
                <a:latin typeface="+mj-ea"/>
                <a:ea typeface="+mj-ea"/>
              </a:rPr>
              <a:t>31</a:t>
            </a:r>
            <a:r>
              <a:rPr lang="zh-TW" altLang="en-US" sz="1200" b="1" dirty="0">
                <a:solidFill>
                  <a:schemeClr val="accent2">
                    <a:lumMod val="75000"/>
                  </a:schemeClr>
                </a:solidFill>
                <a:latin typeface="+mj-ea"/>
                <a:ea typeface="+mj-ea"/>
              </a:rPr>
              <a:t>億元</a:t>
            </a:r>
          </a:p>
        </p:txBody>
      </p:sp>
      <p:cxnSp>
        <p:nvCxnSpPr>
          <p:cNvPr id="16" name="直線接點 15"/>
          <p:cNvCxnSpPr/>
          <p:nvPr/>
        </p:nvCxnSpPr>
        <p:spPr>
          <a:xfrm>
            <a:off x="1452563" y="4395788"/>
            <a:ext cx="6551612" cy="0"/>
          </a:xfrm>
          <a:prstGeom prst="line">
            <a:avLst/>
          </a:prstGeom>
          <a:ln w="38100">
            <a:solidFill>
              <a:srgbClr val="0000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接點 17"/>
          <p:cNvCxnSpPr/>
          <p:nvPr/>
        </p:nvCxnSpPr>
        <p:spPr>
          <a:xfrm flipV="1">
            <a:off x="1449388" y="5013325"/>
            <a:ext cx="6551612" cy="0"/>
          </a:xfrm>
          <a:prstGeom prst="line">
            <a:avLst/>
          </a:prstGeom>
          <a:ln w="3492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6" name="矩形 18"/>
          <p:cNvSpPr>
            <a:spLocks noChangeArrowheads="1"/>
          </p:cNvSpPr>
          <p:nvPr/>
        </p:nvSpPr>
        <p:spPr bwMode="auto">
          <a:xfrm>
            <a:off x="428625" y="950913"/>
            <a:ext cx="83931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p"/>
            </a:pPr>
            <a:r>
              <a:rPr lang="zh-TW" altLang="en-US" sz="2400" b="1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降低農業經營風險，穩定農民經濟安全</a:t>
            </a:r>
          </a:p>
        </p:txBody>
      </p:sp>
      <p:sp>
        <p:nvSpPr>
          <p:cNvPr id="21" name="向右箭號 20"/>
          <p:cNvSpPr/>
          <p:nvPr/>
        </p:nvSpPr>
        <p:spPr>
          <a:xfrm rot="20520000">
            <a:off x="2725738" y="3324225"/>
            <a:ext cx="1189037" cy="252413"/>
          </a:xfrm>
          <a:prstGeom prst="rightArrow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2" name="向右箭號 21"/>
          <p:cNvSpPr/>
          <p:nvPr/>
        </p:nvSpPr>
        <p:spPr>
          <a:xfrm rot="20580000">
            <a:off x="5219700" y="2735263"/>
            <a:ext cx="1692275" cy="25082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4" name="object 13"/>
          <p:cNvSpPr/>
          <p:nvPr/>
        </p:nvSpPr>
        <p:spPr>
          <a:xfrm>
            <a:off x="0" y="6237288"/>
            <a:ext cx="9144000" cy="144462"/>
          </a:xfrm>
          <a:custGeom>
            <a:avLst/>
            <a:gdLst/>
            <a:ahLst/>
            <a:cxnLst/>
            <a:rect l="l" t="t" r="r" b="b"/>
            <a:pathLst>
              <a:path w="9144000" h="144779">
                <a:moveTo>
                  <a:pt x="0" y="144462"/>
                </a:moveTo>
                <a:lnTo>
                  <a:pt x="9144000" y="144462"/>
                </a:lnTo>
                <a:lnTo>
                  <a:pt x="9144000" y="0"/>
                </a:lnTo>
                <a:lnTo>
                  <a:pt x="0" y="0"/>
                </a:lnTo>
                <a:lnTo>
                  <a:pt x="0" y="144462"/>
                </a:lnTo>
                <a:close/>
              </a:path>
            </a:pathLst>
          </a:custGeom>
          <a:solidFill>
            <a:srgbClr val="FFCC00"/>
          </a:solidFill>
        </p:spPr>
        <p:txBody>
          <a:bodyPr lIns="0" tIns="0" rIns="0" bIns="0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25" name="object 14"/>
          <p:cNvSpPr/>
          <p:nvPr/>
        </p:nvSpPr>
        <p:spPr>
          <a:xfrm>
            <a:off x="0" y="5661025"/>
            <a:ext cx="9144000" cy="138113"/>
          </a:xfrm>
          <a:custGeom>
            <a:avLst/>
            <a:gdLst/>
            <a:ahLst/>
            <a:cxnLst/>
            <a:rect l="l" t="t" r="r" b="b"/>
            <a:pathLst>
              <a:path w="9144000" h="138429">
                <a:moveTo>
                  <a:pt x="0" y="138112"/>
                </a:moveTo>
                <a:lnTo>
                  <a:pt x="9144000" y="138112"/>
                </a:lnTo>
                <a:lnTo>
                  <a:pt x="9144000" y="0"/>
                </a:lnTo>
                <a:lnTo>
                  <a:pt x="0" y="0"/>
                </a:lnTo>
                <a:lnTo>
                  <a:pt x="0" y="138112"/>
                </a:lnTo>
                <a:close/>
              </a:path>
            </a:pathLst>
          </a:custGeom>
          <a:solidFill>
            <a:srgbClr val="FFCC00"/>
          </a:solidFill>
        </p:spPr>
        <p:txBody>
          <a:bodyPr lIns="0" tIns="0" rIns="0" bIns="0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26" name="object 16"/>
          <p:cNvSpPr txBox="1">
            <a:spLocks noChangeArrowheads="1"/>
          </p:cNvSpPr>
          <p:nvPr/>
        </p:nvSpPr>
        <p:spPr bwMode="auto">
          <a:xfrm>
            <a:off x="942975" y="5816601"/>
            <a:ext cx="7277100" cy="373628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spAutoFit/>
          </a:bodyPr>
          <a:lstStyle>
            <a:lvl1pPr marL="127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defRPr/>
            </a:pPr>
            <a:r>
              <a:rPr kumimoji="0" lang="zh-TW" altLang="zh-TW" sz="2400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推動</a:t>
            </a:r>
            <a:r>
              <a:rPr kumimoji="0" lang="zh-TW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農業保險</a:t>
            </a:r>
            <a:r>
              <a:rPr kumimoji="0" lang="zh-TW" altLang="zh-TW" sz="2400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以填補農民損失，自104年起試辦！！！</a:t>
            </a:r>
            <a:endParaRPr kumimoji="0" lang="zh-TW" altLang="zh-TW" sz="240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2271713" y="3427413"/>
            <a:ext cx="509587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1400" b="1" dirty="0">
                <a:solidFill>
                  <a:srgbClr val="FF0000"/>
                </a:solidFill>
                <a:latin typeface="+mj-ea"/>
                <a:ea typeface="+mj-ea"/>
              </a:rPr>
              <a:t>211</a:t>
            </a:r>
            <a:endParaRPr lang="zh-TW" altLang="en-US" sz="14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4124325" y="2874963"/>
            <a:ext cx="509588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1400" b="1" dirty="0" smtClean="0">
                <a:solidFill>
                  <a:srgbClr val="FF0000"/>
                </a:solidFill>
                <a:latin typeface="+mj-ea"/>
                <a:ea typeface="+mj-ea"/>
              </a:rPr>
              <a:t>291</a:t>
            </a:r>
            <a:endParaRPr lang="zh-TW" altLang="en-US" sz="14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27" name="文字方塊 26"/>
          <p:cNvSpPr txBox="1"/>
          <p:nvPr/>
        </p:nvSpPr>
        <p:spPr>
          <a:xfrm>
            <a:off x="7350125" y="2259013"/>
            <a:ext cx="509588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1400" b="1" dirty="0">
                <a:solidFill>
                  <a:srgbClr val="FF0000"/>
                </a:solidFill>
                <a:latin typeface="+mj-ea"/>
                <a:ea typeface="+mj-ea"/>
              </a:rPr>
              <a:t>383</a:t>
            </a:r>
            <a:endParaRPr lang="zh-TW" altLang="en-US" sz="14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28" name="投影片編號版面配置區 4"/>
          <p:cNvSpPr txBox="1">
            <a:spLocks/>
          </p:cNvSpPr>
          <p:nvPr/>
        </p:nvSpPr>
        <p:spPr bwMode="auto">
          <a:xfrm>
            <a:off x="8424428" y="6453336"/>
            <a:ext cx="324000" cy="324000"/>
          </a:xfrm>
          <a:prstGeom prst="ellipse">
            <a:avLst/>
          </a:prstGeom>
          <a:solidFill>
            <a:schemeClr val="accent1"/>
          </a:solidFill>
          <a:extLst/>
        </p:spPr>
        <p:txBody>
          <a:bodyPr/>
          <a:lstStyle>
            <a:defPPr>
              <a:defRPr lang="zh-TW"/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1400" b="0" kern="120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  <a:lvl2pPr marL="455613" indent="1588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2pPr>
            <a:lvl3pPr marL="912813" indent="1588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3pPr>
            <a:lvl4pPr marL="1370013" indent="1588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4pPr>
            <a:lvl5pPr marL="1827213" indent="1588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9pPr>
          </a:lstStyle>
          <a:p>
            <a:fld id="{FFF5471D-7B32-4EAA-962F-8A9F3F912F94}" type="slidenum">
              <a:rPr lang="zh-TW" altLang="en-US" sz="1200" b="1" smtClean="0"/>
              <a:pPr/>
              <a:t>2</a:t>
            </a:fld>
            <a:endParaRPr lang="zh-TW" altLang="en-US" sz="1200" b="1" dirty="0"/>
          </a:p>
        </p:txBody>
      </p:sp>
      <p:sp>
        <p:nvSpPr>
          <p:cNvPr id="29" name="矩形 28"/>
          <p:cNvSpPr/>
          <p:nvPr/>
        </p:nvSpPr>
        <p:spPr>
          <a:xfrm>
            <a:off x="3248561" y="191136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壹</a:t>
            </a:r>
            <a:r>
              <a:rPr lang="zh-TW" altLang="en-US" sz="28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、政策</a:t>
            </a:r>
            <a:r>
              <a:rPr lang="zh-TW" altLang="en-US" sz="28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目標</a:t>
            </a:r>
            <a:endParaRPr kumimoji="0" lang="zh-TW" altLang="en-US" sz="2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84093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表格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2670494"/>
              </p:ext>
            </p:extLst>
          </p:nvPr>
        </p:nvGraphicFramePr>
        <p:xfrm>
          <a:off x="566738" y="4956175"/>
          <a:ext cx="7777162" cy="1738314"/>
        </p:xfrm>
        <a:graphic>
          <a:graphicData uri="http://schemas.openxmlformats.org/drawingml/2006/table">
            <a:tbl>
              <a:tblPr/>
              <a:tblGrid>
                <a:gridCol w="925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7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03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3538">
                <a:tc gridSpan="2">
                  <a:txBody>
                    <a:bodyPr/>
                    <a:lstStyle>
                      <a:lvl1pPr marL="304800">
                        <a:spcBef>
                          <a:spcPts val="575"/>
                        </a:spcBef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defRPr sz="2200"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1pPr>
                      <a:lvl2pPr marL="457200">
                        <a:spcBef>
                          <a:spcPts val="375"/>
                        </a:spcBef>
                        <a:buClr>
                          <a:schemeClr val="accent2"/>
                        </a:buClr>
                        <a:buSzPct val="85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2pPr>
                      <a:lvl3pPr marL="914400">
                        <a:spcBef>
                          <a:spcPts val="375"/>
                        </a:spcBef>
                        <a:buClr>
                          <a:srgbClr val="B3BCAD"/>
                        </a:buClr>
                        <a:buSzPct val="85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3pPr>
                      <a:lvl4pPr marL="1371600">
                        <a:spcBef>
                          <a:spcPts val="375"/>
                        </a:spcBef>
                        <a:buClr>
                          <a:srgbClr val="33BD56"/>
                        </a:buClr>
                        <a:buSzPct val="8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4pPr>
                      <a:lvl5pPr marL="1828800">
                        <a:spcBef>
                          <a:spcPts val="375"/>
                        </a:spcBef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5pPr>
                      <a:lvl6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6pPr>
                      <a:lvl7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7pPr>
                      <a:lvl8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8pPr>
                      <a:lvl9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9pPr>
                    </a:lstStyle>
                    <a:p>
                      <a:pPr marL="30480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辦理狀態</a:t>
                      </a:r>
                      <a:endParaRPr kumimoji="0" lang="zh-TW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5" marR="68585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BD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BD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271463" indent="33338">
                        <a:spcBef>
                          <a:spcPts val="575"/>
                        </a:spcBef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defRPr sz="2200"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1pPr>
                      <a:lvl2pPr marL="457200">
                        <a:spcBef>
                          <a:spcPts val="375"/>
                        </a:spcBef>
                        <a:buClr>
                          <a:schemeClr val="accent2"/>
                        </a:buClr>
                        <a:buSzPct val="85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2pPr>
                      <a:lvl3pPr marL="914400">
                        <a:spcBef>
                          <a:spcPts val="375"/>
                        </a:spcBef>
                        <a:buClr>
                          <a:srgbClr val="B3BCAD"/>
                        </a:buClr>
                        <a:buSzPct val="85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3pPr>
                      <a:lvl4pPr marL="1371600">
                        <a:spcBef>
                          <a:spcPts val="375"/>
                        </a:spcBef>
                        <a:buClr>
                          <a:srgbClr val="33BD56"/>
                        </a:buClr>
                        <a:buSzPct val="8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4pPr>
                      <a:lvl5pPr marL="1828800">
                        <a:spcBef>
                          <a:spcPts val="375"/>
                        </a:spcBef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5pPr>
                      <a:lvl6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6pPr>
                      <a:lvl7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7pPr>
                      <a:lvl8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8pPr>
                      <a:lvl9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9pPr>
                    </a:lstStyle>
                    <a:p>
                      <a:pPr marL="271463" marR="0" lvl="0" indent="33338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品項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5" marR="68585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BD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BD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3538">
                <a:tc gridSpan="2">
                  <a:txBody>
                    <a:bodyPr/>
                    <a:lstStyle>
                      <a:lvl1pPr marL="304800" indent="-304800">
                        <a:spcBef>
                          <a:spcPts val="575"/>
                        </a:spcBef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defRPr sz="2200"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1pPr>
                      <a:lvl2pPr marL="457200">
                        <a:spcBef>
                          <a:spcPts val="375"/>
                        </a:spcBef>
                        <a:buClr>
                          <a:schemeClr val="accent2"/>
                        </a:buClr>
                        <a:buSzPct val="85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2pPr>
                      <a:lvl3pPr marL="914400">
                        <a:spcBef>
                          <a:spcPts val="375"/>
                        </a:spcBef>
                        <a:buClr>
                          <a:srgbClr val="B3BCAD"/>
                        </a:buClr>
                        <a:buSzPct val="85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3pPr>
                      <a:lvl4pPr marL="1371600">
                        <a:spcBef>
                          <a:spcPts val="375"/>
                        </a:spcBef>
                        <a:buClr>
                          <a:srgbClr val="33BD56"/>
                        </a:buClr>
                        <a:buSzPct val="8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4pPr>
                      <a:lvl5pPr marL="1828800">
                        <a:spcBef>
                          <a:spcPts val="375"/>
                        </a:spcBef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5pPr>
                      <a:lvl6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6pPr>
                      <a:lvl7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7pPr>
                      <a:lvl8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8pPr>
                      <a:lvl9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9pPr>
                    </a:lstStyle>
                    <a:p>
                      <a:pPr marL="304800" marR="0" lvl="0" indent="-30480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</a:t>
                      </a: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107</a:t>
                      </a:r>
                      <a:r>
                        <a:rPr kumimoji="0" lang="zh-TW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      </a:t>
                      </a:r>
                      <a:r>
                        <a:rPr kumimoji="0" lang="zh-TW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已開發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5" marR="68585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BD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BD56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304800">
                        <a:spcBef>
                          <a:spcPts val="575"/>
                        </a:spcBef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defRPr sz="2200"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1pPr>
                      <a:lvl2pPr marL="457200">
                        <a:spcBef>
                          <a:spcPts val="375"/>
                        </a:spcBef>
                        <a:buClr>
                          <a:schemeClr val="accent2"/>
                        </a:buClr>
                        <a:buSzPct val="85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2pPr>
                      <a:lvl3pPr marL="914400">
                        <a:spcBef>
                          <a:spcPts val="375"/>
                        </a:spcBef>
                        <a:buClr>
                          <a:srgbClr val="B3BCAD"/>
                        </a:buClr>
                        <a:buSzPct val="85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3pPr>
                      <a:lvl4pPr marL="1371600">
                        <a:spcBef>
                          <a:spcPts val="375"/>
                        </a:spcBef>
                        <a:buClr>
                          <a:srgbClr val="33BD56"/>
                        </a:buClr>
                        <a:buSzPct val="8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4pPr>
                      <a:lvl5pPr marL="1828800">
                        <a:spcBef>
                          <a:spcPts val="375"/>
                        </a:spcBef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5pPr>
                      <a:lvl6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6pPr>
                      <a:lvl7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7pPr>
                      <a:lvl8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8pPr>
                      <a:lvl9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9pPr>
                    </a:lstStyle>
                    <a:p>
                      <a:pPr marL="304800" marR="0" lvl="0" indent="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農業設施、蓮霧、木瓜、虱目魚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5" marR="68585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BD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BD5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3850">
                <a:tc rowSpan="2">
                  <a:txBody>
                    <a:bodyPr/>
                    <a:lstStyle>
                      <a:lvl1pPr marL="304800" indent="-304800">
                        <a:spcBef>
                          <a:spcPts val="575"/>
                        </a:spcBef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defRPr sz="2200"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1pPr>
                      <a:lvl2pPr marL="457200">
                        <a:spcBef>
                          <a:spcPts val="375"/>
                        </a:spcBef>
                        <a:buClr>
                          <a:schemeClr val="accent2"/>
                        </a:buClr>
                        <a:buSzPct val="85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2pPr>
                      <a:lvl3pPr marL="914400">
                        <a:spcBef>
                          <a:spcPts val="375"/>
                        </a:spcBef>
                        <a:buClr>
                          <a:srgbClr val="B3BCAD"/>
                        </a:buClr>
                        <a:buSzPct val="85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3pPr>
                      <a:lvl4pPr marL="1371600">
                        <a:spcBef>
                          <a:spcPts val="375"/>
                        </a:spcBef>
                        <a:buClr>
                          <a:srgbClr val="33BD56"/>
                        </a:buClr>
                        <a:buSzPct val="8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4pPr>
                      <a:lvl5pPr marL="1828800">
                        <a:spcBef>
                          <a:spcPts val="375"/>
                        </a:spcBef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5pPr>
                      <a:lvl6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6pPr>
                      <a:lvl7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7pPr>
                      <a:lvl8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8pPr>
                      <a:lvl9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9pPr>
                    </a:lstStyle>
                    <a:p>
                      <a:pPr marL="304800" marR="0" lvl="0" indent="-30480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108</a:t>
                      </a:r>
                      <a:r>
                        <a:rPr kumimoji="0" lang="zh-TW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5" marR="68585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4800" indent="-304800">
                        <a:spcBef>
                          <a:spcPts val="575"/>
                        </a:spcBef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defRPr sz="2200"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1pPr>
                      <a:lvl2pPr>
                        <a:spcBef>
                          <a:spcPts val="375"/>
                        </a:spcBef>
                        <a:buClr>
                          <a:schemeClr val="accent2"/>
                        </a:buClr>
                        <a:buSzPct val="85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2pPr>
                      <a:lvl3pPr>
                        <a:spcBef>
                          <a:spcPts val="375"/>
                        </a:spcBef>
                        <a:buClr>
                          <a:srgbClr val="B3BCAD"/>
                        </a:buClr>
                        <a:buSzPct val="85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3pPr>
                      <a:lvl4pPr>
                        <a:spcBef>
                          <a:spcPts val="375"/>
                        </a:spcBef>
                        <a:buClr>
                          <a:srgbClr val="33BD56"/>
                        </a:buClr>
                        <a:buSzPct val="8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4pPr>
                      <a:lvl5pPr>
                        <a:spcBef>
                          <a:spcPts val="375"/>
                        </a:spcBef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5pPr>
                      <a:lvl6pPr marL="2284413"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6pPr>
                      <a:lvl7pPr marL="2741613"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7pPr>
                      <a:lvl8pPr marL="3198813"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8pPr>
                      <a:lvl9pPr marL="3656013"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9pPr>
                    </a:lstStyle>
                    <a:p>
                      <a:pPr marL="304800" marR="0" lvl="0" indent="-30480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已開發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5" marR="68585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4800">
                        <a:spcBef>
                          <a:spcPts val="575"/>
                        </a:spcBef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defRPr sz="2200"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1pPr>
                      <a:lvl2pPr marL="457200">
                        <a:spcBef>
                          <a:spcPts val="375"/>
                        </a:spcBef>
                        <a:buClr>
                          <a:schemeClr val="accent2"/>
                        </a:buClr>
                        <a:buSzPct val="85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2pPr>
                      <a:lvl3pPr marL="914400">
                        <a:spcBef>
                          <a:spcPts val="375"/>
                        </a:spcBef>
                        <a:buClr>
                          <a:srgbClr val="B3BCAD"/>
                        </a:buClr>
                        <a:buSzPct val="85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3pPr>
                      <a:lvl4pPr marL="1371600">
                        <a:spcBef>
                          <a:spcPts val="375"/>
                        </a:spcBef>
                        <a:buClr>
                          <a:srgbClr val="33BD56"/>
                        </a:buClr>
                        <a:buSzPct val="8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4pPr>
                      <a:lvl5pPr marL="1828800">
                        <a:spcBef>
                          <a:spcPts val="375"/>
                        </a:spcBef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5pPr>
                      <a:lvl6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6pPr>
                      <a:lvl7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7pPr>
                      <a:lvl8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8pPr>
                      <a:lvl9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9pPr>
                    </a:lstStyle>
                    <a:p>
                      <a:pPr marL="304800" marR="0" lvl="0" indent="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鳳梨、香蕉、文旦柚、甜柿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5" marR="68585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385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304800" indent="-304800">
                        <a:spcBef>
                          <a:spcPts val="575"/>
                        </a:spcBef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defRPr sz="2200"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1pPr>
                      <a:lvl2pPr>
                        <a:spcBef>
                          <a:spcPts val="375"/>
                        </a:spcBef>
                        <a:buClr>
                          <a:schemeClr val="accent2"/>
                        </a:buClr>
                        <a:buSzPct val="85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2pPr>
                      <a:lvl3pPr>
                        <a:spcBef>
                          <a:spcPts val="375"/>
                        </a:spcBef>
                        <a:buClr>
                          <a:srgbClr val="B3BCAD"/>
                        </a:buClr>
                        <a:buSzPct val="85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3pPr>
                      <a:lvl4pPr>
                        <a:spcBef>
                          <a:spcPts val="375"/>
                        </a:spcBef>
                        <a:buClr>
                          <a:srgbClr val="33BD56"/>
                        </a:buClr>
                        <a:buSzPct val="8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4pPr>
                      <a:lvl5pPr>
                        <a:spcBef>
                          <a:spcPts val="375"/>
                        </a:spcBef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5pPr>
                      <a:lvl6pPr marL="2284413"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6pPr>
                      <a:lvl7pPr marL="2741613"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7pPr>
                      <a:lvl8pPr marL="3198813"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8pPr>
                      <a:lvl9pPr marL="3656013"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9pPr>
                    </a:lstStyle>
                    <a:p>
                      <a:pPr marL="304800" marR="0" lvl="0" indent="-30480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開發中</a:t>
                      </a:r>
                      <a:endParaRPr kumimoji="0" lang="zh-TW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5" marR="68585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04800">
                        <a:spcBef>
                          <a:spcPts val="575"/>
                        </a:spcBef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defRPr sz="2200"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1pPr>
                      <a:lvl2pPr>
                        <a:spcBef>
                          <a:spcPts val="375"/>
                        </a:spcBef>
                        <a:buClr>
                          <a:schemeClr val="accent2"/>
                        </a:buClr>
                        <a:buSzPct val="85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2pPr>
                      <a:lvl3pPr>
                        <a:spcBef>
                          <a:spcPts val="375"/>
                        </a:spcBef>
                        <a:buClr>
                          <a:srgbClr val="B3BCAD"/>
                        </a:buClr>
                        <a:buSzPct val="85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3pPr>
                      <a:lvl4pPr>
                        <a:spcBef>
                          <a:spcPts val="375"/>
                        </a:spcBef>
                        <a:buClr>
                          <a:srgbClr val="33BD56"/>
                        </a:buClr>
                        <a:buSzPct val="8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4pPr>
                      <a:lvl5pPr>
                        <a:spcBef>
                          <a:spcPts val="375"/>
                        </a:spcBef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5pPr>
                      <a:lvl6pPr marL="2284413"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6pPr>
                      <a:lvl7pPr marL="2741613"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7pPr>
                      <a:lvl8pPr marL="3198813"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8pPr>
                      <a:lvl9pPr marL="3656013"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9pPr>
                    </a:lstStyle>
                    <a:p>
                      <a:pPr marL="304800" marR="0" lvl="0" indent="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番石榴、棗</a:t>
                      </a:r>
                      <a:r>
                        <a:rPr kumimoji="0" lang="zh-TW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</a:t>
                      </a: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荔枝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5" marR="68585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3538">
                <a:tc gridSpan="2">
                  <a:txBody>
                    <a:bodyPr/>
                    <a:lstStyle>
                      <a:lvl1pPr marL="304800" indent="-304800">
                        <a:spcBef>
                          <a:spcPts val="575"/>
                        </a:spcBef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defRPr sz="2200"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1pPr>
                      <a:lvl2pPr marL="457200">
                        <a:spcBef>
                          <a:spcPts val="375"/>
                        </a:spcBef>
                        <a:buClr>
                          <a:schemeClr val="accent2"/>
                        </a:buClr>
                        <a:buSzPct val="85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2pPr>
                      <a:lvl3pPr marL="914400">
                        <a:spcBef>
                          <a:spcPts val="375"/>
                        </a:spcBef>
                        <a:buClr>
                          <a:srgbClr val="B3BCAD"/>
                        </a:buClr>
                        <a:buSzPct val="85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3pPr>
                      <a:lvl4pPr marL="1371600">
                        <a:spcBef>
                          <a:spcPts val="375"/>
                        </a:spcBef>
                        <a:buClr>
                          <a:srgbClr val="33BD56"/>
                        </a:buClr>
                        <a:buSzPct val="8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4pPr>
                      <a:lvl5pPr marL="1828800">
                        <a:spcBef>
                          <a:spcPts val="375"/>
                        </a:spcBef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5pPr>
                      <a:lvl6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6pPr>
                      <a:lvl7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7pPr>
                      <a:lvl8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8pPr>
                      <a:lvl9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9pPr>
                    </a:lstStyle>
                    <a:p>
                      <a:pPr marL="304800" marR="0" lvl="0" indent="-30480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未    來    規    劃</a:t>
                      </a:r>
                      <a:endParaRPr kumimoji="0" lang="zh-TW" altLang="zh-TW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5" marR="68585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BD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BD56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304800">
                        <a:spcBef>
                          <a:spcPts val="575"/>
                        </a:spcBef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defRPr sz="2200"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1pPr>
                      <a:lvl2pPr marL="457200">
                        <a:spcBef>
                          <a:spcPts val="375"/>
                        </a:spcBef>
                        <a:buClr>
                          <a:schemeClr val="accent2"/>
                        </a:buClr>
                        <a:buSzPct val="85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2pPr>
                      <a:lvl3pPr marL="914400">
                        <a:spcBef>
                          <a:spcPts val="375"/>
                        </a:spcBef>
                        <a:buClr>
                          <a:srgbClr val="B3BCAD"/>
                        </a:buClr>
                        <a:buSzPct val="85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3pPr>
                      <a:lvl4pPr marL="1371600">
                        <a:spcBef>
                          <a:spcPts val="375"/>
                        </a:spcBef>
                        <a:buClr>
                          <a:srgbClr val="33BD56"/>
                        </a:buClr>
                        <a:buSzPct val="8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4pPr>
                      <a:lvl5pPr marL="1828800">
                        <a:spcBef>
                          <a:spcPts val="375"/>
                        </a:spcBef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5pPr>
                      <a:lvl6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6pPr>
                      <a:lvl7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7pPr>
                      <a:lvl8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8pPr>
                      <a:lvl9pPr indent="1588" eaLnBrk="0" fontAlgn="base" hangingPunct="0">
                        <a:spcBef>
                          <a:spcPts val="375"/>
                        </a:spcBef>
                        <a:spcAft>
                          <a:spcPct val="0"/>
                        </a:spcAft>
                        <a:buClr>
                          <a:srgbClr val="33BD56"/>
                        </a:buClr>
                        <a:defRPr>
                          <a:solidFill>
                            <a:schemeClr val="tx1"/>
                          </a:solidFill>
                          <a:latin typeface="Perpetua" pitchFamily="18" charset="0"/>
                          <a:ea typeface="新細明體" panose="02020500000000000000" pitchFamily="18" charset="-120"/>
                        </a:defRPr>
                      </a:lvl9pPr>
                    </a:lstStyle>
                    <a:p>
                      <a:pPr marL="304800" marR="0" lvl="0" indent="0" algn="l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紅龍果、桶柑、葡萄、</a:t>
                      </a: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西瓜</a:t>
                      </a:r>
                      <a:r>
                        <a:rPr kumimoji="0" lang="zh-TW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、鱸魚</a:t>
                      </a: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、吳郭魚等</a:t>
                      </a:r>
                      <a:endParaRPr kumimoji="0" lang="zh-TW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5" marR="68585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BD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BD5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0753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0" y="4468813"/>
            <a:ext cx="4138613" cy="68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7538" name="群組 5"/>
          <p:cNvGrpSpPr>
            <a:grpSpLocks/>
          </p:cNvGrpSpPr>
          <p:nvPr/>
        </p:nvGrpSpPr>
        <p:grpSpPr bwMode="auto">
          <a:xfrm>
            <a:off x="395288" y="1514475"/>
            <a:ext cx="8256587" cy="2668588"/>
            <a:chOff x="285743" y="699245"/>
            <a:chExt cx="8704482" cy="3693697"/>
          </a:xfrm>
        </p:grpSpPr>
        <p:sp>
          <p:nvSpPr>
            <p:cNvPr id="107551" name="向右箭號 16"/>
            <p:cNvSpPr>
              <a:spLocks noChangeArrowheads="1"/>
            </p:cNvSpPr>
            <p:nvPr/>
          </p:nvSpPr>
          <p:spPr bwMode="auto">
            <a:xfrm>
              <a:off x="643353" y="956128"/>
              <a:ext cx="8330214" cy="338142"/>
            </a:xfrm>
            <a:prstGeom prst="rightArrow">
              <a:avLst>
                <a:gd name="adj1" fmla="val 50000"/>
                <a:gd name="adj2" fmla="val 49955"/>
              </a:avLst>
            </a:prstGeom>
            <a:solidFill>
              <a:srgbClr val="FFC000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8" name="Rectangle 18"/>
            <p:cNvSpPr>
              <a:spLocks noChangeArrowheads="1"/>
            </p:cNvSpPr>
            <p:nvPr/>
          </p:nvSpPr>
          <p:spPr bwMode="auto">
            <a:xfrm>
              <a:off x="856446" y="699245"/>
              <a:ext cx="639322" cy="430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defTabSz="842931" eaLnBrk="1" hangingPunct="1">
                <a:defRPr/>
              </a:pPr>
              <a:r>
                <a:rPr kumimoji="0" lang="en-US" altLang="zh-TW" sz="1400" b="1" kern="0" dirty="0">
                  <a:solidFill>
                    <a:srgbClr val="002060"/>
                  </a:solidFill>
                  <a:latin typeface="Open Sans"/>
                </a:rPr>
                <a:t>104</a:t>
              </a:r>
              <a:r>
                <a:rPr kumimoji="0" lang="zh-TW" altLang="en-US" sz="1200" kern="0" dirty="0">
                  <a:solidFill>
                    <a:srgbClr val="002060"/>
                  </a:solidFill>
                  <a:latin typeface="Open Sans"/>
                </a:rPr>
                <a:t>年</a:t>
              </a:r>
              <a:endParaRPr kumimoji="0" lang="en-US" altLang="zh-TW" sz="1200" kern="0" dirty="0">
                <a:solidFill>
                  <a:srgbClr val="002060"/>
                </a:solidFill>
                <a:latin typeface="Open Sans"/>
              </a:endParaRPr>
            </a:p>
          </p:txBody>
        </p:sp>
        <p:cxnSp>
          <p:nvCxnSpPr>
            <p:cNvPr id="107553" name="Straight Connector 76"/>
            <p:cNvCxnSpPr>
              <a:cxnSpLocks noChangeShapeType="1"/>
            </p:cNvCxnSpPr>
            <p:nvPr/>
          </p:nvCxnSpPr>
          <p:spPr bwMode="auto">
            <a:xfrm flipH="1" flipV="1">
              <a:off x="846568" y="1106943"/>
              <a:ext cx="0" cy="250828"/>
            </a:xfrm>
            <a:prstGeom prst="line">
              <a:avLst/>
            </a:prstGeom>
            <a:noFill/>
            <a:ln w="12700" algn="ctr">
              <a:solidFill>
                <a:srgbClr val="358FCB"/>
              </a:solidFill>
              <a:prstDash val="sysDash"/>
              <a:round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7554" name="Straight Connector 76"/>
            <p:cNvCxnSpPr>
              <a:cxnSpLocks noChangeShapeType="1"/>
            </p:cNvCxnSpPr>
            <p:nvPr/>
          </p:nvCxnSpPr>
          <p:spPr bwMode="auto">
            <a:xfrm flipH="1" flipV="1">
              <a:off x="2076969" y="1086305"/>
              <a:ext cx="0" cy="1152540"/>
            </a:xfrm>
            <a:prstGeom prst="line">
              <a:avLst/>
            </a:prstGeom>
            <a:noFill/>
            <a:ln w="12700" algn="ctr">
              <a:solidFill>
                <a:srgbClr val="358FCB"/>
              </a:solidFill>
              <a:prstDash val="sysDash"/>
              <a:round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5" name="Rectangle 18"/>
            <p:cNvSpPr>
              <a:spLocks noChangeArrowheads="1"/>
            </p:cNvSpPr>
            <p:nvPr/>
          </p:nvSpPr>
          <p:spPr bwMode="auto">
            <a:xfrm>
              <a:off x="1982791" y="699245"/>
              <a:ext cx="666100" cy="430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defTabSz="842931" eaLnBrk="1" hangingPunct="1">
                <a:defRPr/>
              </a:pPr>
              <a:r>
                <a:rPr kumimoji="0" lang="en-US" altLang="zh-TW" sz="1400" b="1" kern="0" dirty="0">
                  <a:solidFill>
                    <a:srgbClr val="002060"/>
                  </a:solidFill>
                  <a:latin typeface="Open Sans"/>
                </a:rPr>
                <a:t>105</a:t>
              </a:r>
              <a:r>
                <a:rPr kumimoji="0" lang="zh-TW" altLang="en-US" sz="1400" b="1" kern="0" dirty="0">
                  <a:solidFill>
                    <a:srgbClr val="002060"/>
                  </a:solidFill>
                  <a:latin typeface="Open Sans"/>
                </a:rPr>
                <a:t>年</a:t>
              </a:r>
              <a:endParaRPr kumimoji="0" lang="en-US" altLang="zh-TW" sz="1200" b="1" kern="0" dirty="0">
                <a:solidFill>
                  <a:srgbClr val="002060"/>
                </a:solidFill>
                <a:latin typeface="Open Sans"/>
              </a:endParaRPr>
            </a:p>
          </p:txBody>
        </p:sp>
        <p:cxnSp>
          <p:nvCxnSpPr>
            <p:cNvPr id="107556" name="Straight Connector 76"/>
            <p:cNvCxnSpPr>
              <a:cxnSpLocks noChangeShapeType="1"/>
            </p:cNvCxnSpPr>
            <p:nvPr/>
          </p:nvCxnSpPr>
          <p:spPr bwMode="auto">
            <a:xfrm flipV="1">
              <a:off x="3415046" y="1097418"/>
              <a:ext cx="12982" cy="467662"/>
            </a:xfrm>
            <a:prstGeom prst="line">
              <a:avLst/>
            </a:prstGeom>
            <a:noFill/>
            <a:ln w="12700" algn="ctr">
              <a:solidFill>
                <a:srgbClr val="358FCB"/>
              </a:solidFill>
              <a:prstDash val="sysDash"/>
              <a:round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7" name="Isosceles Triangle 17"/>
            <p:cNvSpPr/>
            <p:nvPr/>
          </p:nvSpPr>
          <p:spPr bwMode="auto">
            <a:xfrm rot="5400000">
              <a:off x="8747169" y="1068150"/>
              <a:ext cx="94485" cy="103764"/>
            </a:xfrm>
            <a:prstGeom prst="triangle">
              <a:avLst/>
            </a:prstGeom>
            <a:solidFill>
              <a:srgbClr val="0070C0"/>
            </a:solidFill>
            <a:ln w="127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844051">
                <a:defRPr/>
              </a:pPr>
              <a:endParaRPr lang="en-US" sz="1662" kern="0" dirty="0">
                <a:solidFill>
                  <a:prstClr val="white"/>
                </a:solidFill>
                <a:latin typeface="Perpetua"/>
                <a:ea typeface="+mn-ea"/>
              </a:endParaRPr>
            </a:p>
          </p:txBody>
        </p:sp>
        <p:sp>
          <p:nvSpPr>
            <p:cNvPr id="28" name="文字方塊 306"/>
            <p:cNvSpPr txBox="1">
              <a:spLocks noChangeArrowheads="1"/>
            </p:cNvSpPr>
            <p:nvPr/>
          </p:nvSpPr>
          <p:spPr bwMode="auto">
            <a:xfrm>
              <a:off x="555195" y="2551587"/>
              <a:ext cx="1409186" cy="7317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defTabSz="420672" eaLnBrk="1" hangingPunct="1">
                <a:defRPr/>
              </a:pPr>
              <a:r>
                <a:rPr kumimoji="0" lang="zh-TW" altLang="en-US" sz="1400" b="1" kern="0" dirty="0">
                  <a:solidFill>
                    <a:srgbClr val="0000FF"/>
                  </a:solidFill>
                  <a:latin typeface="微軟正黑體" pitchFamily="34" charset="-120"/>
                  <a:ea typeface="微軟正黑體" pitchFamily="34" charset="-120"/>
                </a:rPr>
                <a:t>實損實賠型</a:t>
              </a:r>
              <a:endParaRPr kumimoji="0" lang="en-US" altLang="zh-TW" sz="1400" b="1" kern="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defTabSz="420672" eaLnBrk="1" hangingPunct="1">
                <a:defRPr/>
              </a:pPr>
              <a:r>
                <a:rPr kumimoji="0" lang="zh-TW" altLang="en-US" sz="1400" b="1" kern="0" dirty="0">
                  <a:solidFill>
                    <a:srgbClr val="0000FF"/>
                  </a:solidFill>
                  <a:latin typeface="微軟正黑體" pitchFamily="34" charset="-120"/>
                  <a:ea typeface="微軟正黑體" pitchFamily="34" charset="-120"/>
                </a:rPr>
                <a:t>災助連結型</a:t>
              </a:r>
              <a:endParaRPr kumimoji="0" lang="en-US" altLang="zh-TW" sz="1400" b="1" kern="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9" name="文字方塊 307"/>
            <p:cNvSpPr txBox="1">
              <a:spLocks noChangeArrowheads="1"/>
            </p:cNvSpPr>
            <p:nvPr/>
          </p:nvSpPr>
          <p:spPr bwMode="auto">
            <a:xfrm>
              <a:off x="1845554" y="3327241"/>
              <a:ext cx="2311265" cy="7317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defTabSz="420672" eaLnBrk="1" hangingPunct="1">
                <a:defRPr/>
              </a:pPr>
              <a:r>
                <a:rPr kumimoji="0" lang="zh-TW" altLang="en-US" sz="1400" b="1" kern="0" dirty="0">
                  <a:solidFill>
                    <a:srgbClr val="0000FF"/>
                  </a:solidFill>
                  <a:latin typeface="微軟正黑體" pitchFamily="34" charset="-120"/>
                  <a:ea typeface="微軟正黑體" pitchFamily="34" charset="-120"/>
                </a:rPr>
                <a:t>災助連結型</a:t>
              </a:r>
              <a:endParaRPr kumimoji="0" lang="en-US" altLang="zh-TW" sz="1400" b="1" kern="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defTabSz="420672" eaLnBrk="1" hangingPunct="1">
                <a:defRPr/>
              </a:pPr>
              <a:r>
                <a:rPr kumimoji="0" lang="en-US" altLang="zh-TW" sz="1400" b="1" kern="0" dirty="0">
                  <a:solidFill>
                    <a:srgbClr val="0000FF"/>
                  </a:solidFill>
                  <a:latin typeface="微軟正黑體" pitchFamily="34" charset="-120"/>
                  <a:ea typeface="微軟正黑體" pitchFamily="34" charset="-120"/>
                </a:rPr>
                <a:t>【106</a:t>
              </a:r>
              <a:r>
                <a:rPr kumimoji="0" lang="zh-TW" altLang="en-US" sz="1400" b="1" kern="0" dirty="0">
                  <a:solidFill>
                    <a:srgbClr val="0000FF"/>
                  </a:solidFill>
                  <a:latin typeface="微軟正黑體" pitchFamily="34" charset="-120"/>
                  <a:ea typeface="微軟正黑體" pitchFamily="34" charset="-120"/>
                </a:rPr>
                <a:t>年開發區域收穫型</a:t>
              </a:r>
              <a:r>
                <a:rPr kumimoji="0" lang="en-US" altLang="zh-TW" sz="1400" b="1" kern="0" dirty="0">
                  <a:solidFill>
                    <a:srgbClr val="0000FF"/>
                  </a:solidFill>
                  <a:latin typeface="微軟正黑體" pitchFamily="34" charset="-120"/>
                  <a:ea typeface="微軟正黑體" pitchFamily="34" charset="-120"/>
                </a:rPr>
                <a:t>】</a:t>
              </a:r>
            </a:p>
          </p:txBody>
        </p:sp>
        <p:sp>
          <p:nvSpPr>
            <p:cNvPr id="30" name="文字方塊 308"/>
            <p:cNvSpPr txBox="1">
              <a:spLocks noChangeArrowheads="1"/>
            </p:cNvSpPr>
            <p:nvPr/>
          </p:nvSpPr>
          <p:spPr bwMode="auto">
            <a:xfrm>
              <a:off x="3197837" y="2643875"/>
              <a:ext cx="1380734" cy="430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defTabSz="420672" eaLnBrk="1" hangingPunct="1">
                <a:defRPr/>
              </a:pPr>
              <a:r>
                <a:rPr kumimoji="0" lang="zh-TW" altLang="en-US" sz="1400" b="1" kern="0" dirty="0">
                  <a:solidFill>
                    <a:srgbClr val="FF0000"/>
                  </a:solidFill>
                  <a:latin typeface="微軟正黑體" pitchFamily="34" charset="-120"/>
                  <a:ea typeface="微軟正黑體" pitchFamily="34" charset="-120"/>
                </a:rPr>
                <a:t> </a:t>
              </a:r>
              <a:r>
                <a:rPr kumimoji="0" lang="zh-TW" altLang="en-US" sz="1400" b="1" kern="0" dirty="0">
                  <a:solidFill>
                    <a:srgbClr val="0000FF"/>
                  </a:solidFill>
                  <a:latin typeface="微軟正黑體" pitchFamily="34" charset="-120"/>
                  <a:ea typeface="微軟正黑體" pitchFamily="34" charset="-120"/>
                </a:rPr>
                <a:t>收入保障型</a:t>
              </a:r>
              <a:endParaRPr kumimoji="0" lang="en-US" altLang="zh-TW" sz="1400" b="1" kern="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31" name="文字方塊 175"/>
            <p:cNvSpPr txBox="1">
              <a:spLocks noChangeArrowheads="1"/>
            </p:cNvSpPr>
            <p:nvPr/>
          </p:nvSpPr>
          <p:spPr bwMode="auto">
            <a:xfrm>
              <a:off x="5703241" y="3962267"/>
              <a:ext cx="1251866" cy="430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defTabSz="420672" eaLnBrk="1" hangingPunct="1">
                <a:defRPr/>
              </a:pPr>
              <a:r>
                <a:rPr kumimoji="0" lang="zh-TW" altLang="en-US" sz="1400" b="1" kern="0" dirty="0">
                  <a:solidFill>
                    <a:srgbClr val="0000FF"/>
                  </a:solidFill>
                  <a:latin typeface="微軟正黑體" pitchFamily="34" charset="-120"/>
                  <a:ea typeface="微軟正黑體" pitchFamily="34" charset="-120"/>
                </a:rPr>
                <a:t>區域收穫型</a:t>
              </a:r>
              <a:endParaRPr kumimoji="0" lang="en-US" altLang="zh-TW" sz="1400" b="1" kern="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cxnSp>
          <p:nvCxnSpPr>
            <p:cNvPr id="107562" name="Straight Connector 76"/>
            <p:cNvCxnSpPr>
              <a:cxnSpLocks noChangeShapeType="1"/>
            </p:cNvCxnSpPr>
            <p:nvPr/>
          </p:nvCxnSpPr>
          <p:spPr bwMode="auto">
            <a:xfrm flipH="1" flipV="1">
              <a:off x="8522684" y="1099005"/>
              <a:ext cx="0" cy="1368443"/>
            </a:xfrm>
            <a:prstGeom prst="line">
              <a:avLst/>
            </a:prstGeom>
            <a:noFill/>
            <a:ln w="12700" algn="ctr">
              <a:solidFill>
                <a:srgbClr val="358FCB"/>
              </a:solidFill>
              <a:prstDash val="sysDash"/>
              <a:round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3" name="Rectangle 18"/>
            <p:cNvSpPr>
              <a:spLocks noChangeArrowheads="1"/>
            </p:cNvSpPr>
            <p:nvPr/>
          </p:nvSpPr>
          <p:spPr bwMode="auto">
            <a:xfrm>
              <a:off x="3152649" y="699245"/>
              <a:ext cx="666100" cy="430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defTabSz="842931" eaLnBrk="1" hangingPunct="1">
                <a:defRPr/>
              </a:pPr>
              <a:r>
                <a:rPr kumimoji="0" lang="en-US" altLang="zh-TW" sz="1400" b="1" kern="0" dirty="0">
                  <a:solidFill>
                    <a:srgbClr val="002060"/>
                  </a:solidFill>
                  <a:latin typeface="Open Sans"/>
                </a:rPr>
                <a:t>106</a:t>
              </a:r>
              <a:r>
                <a:rPr kumimoji="0" lang="zh-TW" altLang="en-US" sz="1400" b="1" kern="0" dirty="0">
                  <a:solidFill>
                    <a:srgbClr val="002060"/>
                  </a:solidFill>
                  <a:latin typeface="Open Sans"/>
                </a:rPr>
                <a:t>年</a:t>
              </a:r>
              <a:endParaRPr kumimoji="0" lang="en-US" altLang="zh-TW" sz="1400" b="1" kern="0" dirty="0">
                <a:solidFill>
                  <a:srgbClr val="002060"/>
                </a:solidFill>
                <a:latin typeface="Open Sans"/>
              </a:endParaRPr>
            </a:p>
          </p:txBody>
        </p:sp>
        <p:cxnSp>
          <p:nvCxnSpPr>
            <p:cNvPr id="107564" name="Straight Connector 2"/>
            <p:cNvCxnSpPr>
              <a:cxnSpLocks noChangeShapeType="1"/>
            </p:cNvCxnSpPr>
            <p:nvPr/>
          </p:nvCxnSpPr>
          <p:spPr bwMode="auto">
            <a:xfrm>
              <a:off x="743373" y="1113293"/>
              <a:ext cx="7998402" cy="0"/>
            </a:xfrm>
            <a:prstGeom prst="line">
              <a:avLst/>
            </a:prstGeom>
            <a:noFill/>
            <a:ln w="12700" algn="ctr">
              <a:solidFill>
                <a:srgbClr val="50742F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pic>
          <p:nvPicPr>
            <p:cNvPr id="35" name="圖片 1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/>
            <a:stretch>
              <a:fillRect/>
            </a:stretch>
          </p:blipFill>
          <p:spPr bwMode="auto">
            <a:xfrm rot="1095501">
              <a:off x="6497904" y="1901703"/>
              <a:ext cx="1253722" cy="370009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  <a:extLst/>
          </p:spPr>
        </p:pic>
        <p:sp>
          <p:nvSpPr>
            <p:cNvPr id="36" name="文字方塊 640"/>
            <p:cNvSpPr txBox="1">
              <a:spLocks noChangeArrowheads="1"/>
            </p:cNvSpPr>
            <p:nvPr/>
          </p:nvSpPr>
          <p:spPr bwMode="auto">
            <a:xfrm>
              <a:off x="7540873" y="3863387"/>
              <a:ext cx="1193290" cy="430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defTabSz="420672" eaLnBrk="1" hangingPunct="1">
                <a:defRPr/>
              </a:pPr>
              <a:r>
                <a:rPr kumimoji="0" lang="zh-TW" altLang="en-US" sz="1400" b="1" kern="0" dirty="0">
                  <a:solidFill>
                    <a:srgbClr val="0000FF"/>
                  </a:solidFill>
                  <a:latin typeface="微軟正黑體" pitchFamily="34" charset="-120"/>
                  <a:ea typeface="微軟正黑體" pitchFamily="34" charset="-120"/>
                </a:rPr>
                <a:t>撲殺連結型</a:t>
              </a:r>
              <a:endParaRPr kumimoji="0" lang="en-US" altLang="zh-TW" sz="1400" b="1" kern="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pic>
          <p:nvPicPr>
            <p:cNvPr id="37" name="圖片 36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 bwMode="auto">
            <a:xfrm rot="300532">
              <a:off x="743916" y="1644571"/>
              <a:ext cx="972291" cy="7131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2" name="TextBox 17"/>
            <p:cNvSpPr txBox="1">
              <a:spLocks noChangeArrowheads="1"/>
            </p:cNvSpPr>
            <p:nvPr/>
          </p:nvSpPr>
          <p:spPr bwMode="auto">
            <a:xfrm>
              <a:off x="347666" y="1461716"/>
              <a:ext cx="651038" cy="509778"/>
            </a:xfrm>
            <a:prstGeom prst="rect">
              <a:avLst/>
            </a:prstGeom>
            <a:solidFill>
              <a:srgbClr val="FFC000"/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38100" dist="25400" dir="5400000" algn="t" rotWithShape="0">
                <a:srgbClr val="000000">
                  <a:alpha val="50000"/>
                </a:srgbClr>
              </a:outerShdw>
            </a:effectLst>
            <a:extLst/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>
                <a:defRPr/>
              </a:pPr>
              <a:r>
                <a:rPr lang="zh-TW" altLang="en-US" b="1" kern="0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梨</a:t>
              </a:r>
              <a:endParaRPr lang="zh-CN" altLang="en-US" b="1" kern="0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grpSp>
          <p:nvGrpSpPr>
            <p:cNvPr id="107569" name="群組 15"/>
            <p:cNvGrpSpPr>
              <a:grpSpLocks/>
            </p:cNvGrpSpPr>
            <p:nvPr/>
          </p:nvGrpSpPr>
          <p:grpSpPr bwMode="auto">
            <a:xfrm>
              <a:off x="1661509" y="2332732"/>
              <a:ext cx="1306517" cy="947896"/>
              <a:chOff x="2861687" y="2371221"/>
              <a:chExt cx="1334249" cy="1125300"/>
            </a:xfrm>
          </p:grpSpPr>
          <p:pic>
            <p:nvPicPr>
              <p:cNvPr id="65" name="圖片 64" descr="mongo.jpg"/>
              <p:cNvPicPr>
                <a:picLocks noChangeAspect="1"/>
              </p:cNvPicPr>
              <p:nvPr/>
            </p:nvPicPr>
            <p:blipFill rotWithShape="1">
              <a:blip r:embed="rId6" cstate="print"/>
              <a:srcRect t="14383" b="6509"/>
              <a:stretch/>
            </p:blipFill>
            <p:spPr>
              <a:xfrm rot="21341959">
                <a:off x="3258185" y="2450026"/>
                <a:ext cx="937751" cy="1046495"/>
              </a:xfrm>
              <a:prstGeom prst="snip2DiagRect">
                <a:avLst/>
              </a:prstGeom>
              <a:solidFill>
                <a:srgbClr val="FFFFFF">
                  <a:shade val="85000"/>
                </a:srgbClr>
              </a:solidFill>
              <a:ln w="88900" cap="sq">
                <a:solidFill>
                  <a:srgbClr val="FFFFFF"/>
                </a:solidFill>
                <a:miter lim="800000"/>
              </a:ln>
              <a:effectLst>
                <a:outerShdw blurRad="88900" algn="tl" rotWithShape="0">
                  <a:srgbClr val="000000">
                    <a:alpha val="45000"/>
                  </a:srgbClr>
                </a:outerShdw>
              </a:effectLst>
              <a:scene3d>
                <a:camera prst="orthographicFront"/>
                <a:lightRig rig="twoPt" dir="t">
                  <a:rot lat="0" lon="0" rev="7200000"/>
                </a:lightRig>
              </a:scene3d>
              <a:sp3d>
                <a:bevelT w="25400" h="19050"/>
                <a:contourClr>
                  <a:srgbClr val="FFFFFF"/>
                </a:contourClr>
              </a:sp3d>
            </p:spPr>
          </p:pic>
          <p:sp>
            <p:nvSpPr>
              <p:cNvPr id="66" name="TextBox 15"/>
              <p:cNvSpPr txBox="1">
                <a:spLocks noChangeArrowheads="1"/>
              </p:cNvSpPr>
              <p:nvPr/>
            </p:nvSpPr>
            <p:spPr bwMode="auto">
              <a:xfrm rot="20859300">
                <a:off x="2861633" y="2370179"/>
                <a:ext cx="775950" cy="607794"/>
              </a:xfrm>
              <a:prstGeom prst="rect">
                <a:avLst/>
              </a:prstGeom>
              <a:solidFill>
                <a:srgbClr val="FFC000"/>
              </a:solidFill>
              <a:ln w="381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38100" dist="25400" dir="5400000" algn="t" rotWithShape="0">
                  <a:srgbClr val="000000">
                    <a:alpha val="50000"/>
                  </a:srgbClr>
                </a:outerShdw>
              </a:effectLst>
              <a:extLst/>
            </p:spPr>
            <p:txBody>
              <a:bodyPr>
                <a:spAutoFit/>
              </a:bodyPr>
              <a:lstStyle>
                <a:lvl1pPr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9pPr>
              </a:lstStyle>
              <a:p>
                <a:pPr>
                  <a:defRPr/>
                </a:pPr>
                <a:r>
                  <a:rPr lang="zh-TW" altLang="en-US" b="1" kern="0" dirty="0">
                    <a:solidFill>
                      <a:prstClr val="whit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芒果</a:t>
                </a:r>
                <a:endParaRPr lang="zh-CN" altLang="en-US" b="1" kern="0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pic>
          <p:nvPicPr>
            <p:cNvPr id="44" name="圖片 43" descr="16pic_4505782_s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 bwMode="auto">
            <a:xfrm rot="706310">
              <a:off x="5864943" y="3062007"/>
              <a:ext cx="1118700" cy="748958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88900" algn="tl" rotWithShape="0">
                <a:srgbClr val="000000">
                  <a:alpha val="45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45" name="圖片 44"/>
            <p:cNvPicPr>
              <a:picLocks noChangeAspect="1"/>
            </p:cNvPicPr>
            <p:nvPr/>
          </p:nvPicPr>
          <p:blipFill>
            <a:blip r:embed="rId8" cstate="print">
              <a:extLst/>
            </a:blip>
            <a:stretch>
              <a:fillRect/>
            </a:stretch>
          </p:blipFill>
          <p:spPr bwMode="auto">
            <a:xfrm rot="719555">
              <a:off x="3054644" y="1762409"/>
              <a:ext cx="983334" cy="712377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88900" algn="tl" rotWithShape="0">
                <a:srgbClr val="000000">
                  <a:alpha val="45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6" name="TextBox 15"/>
            <p:cNvSpPr txBox="1">
              <a:spLocks noChangeArrowheads="1"/>
            </p:cNvSpPr>
            <p:nvPr/>
          </p:nvSpPr>
          <p:spPr bwMode="auto">
            <a:xfrm>
              <a:off x="2573577" y="1327679"/>
              <a:ext cx="707941" cy="511976"/>
            </a:xfrm>
            <a:prstGeom prst="rect">
              <a:avLst/>
            </a:prstGeom>
            <a:solidFill>
              <a:srgbClr val="FFC000"/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38100" dist="25400" dir="5400000" algn="t" rotWithShape="0">
                <a:srgbClr val="000000">
                  <a:alpha val="50000"/>
                </a:srgbClr>
              </a:outerShdw>
            </a:effectLst>
            <a:extLst/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>
                <a:defRPr/>
              </a:pPr>
              <a:r>
                <a:rPr lang="zh-TW" altLang="en-US" b="1" kern="0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釋迦</a:t>
              </a:r>
              <a:endParaRPr lang="zh-CN" altLang="en-US" b="1" kern="0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107573" name="Straight Connector 76"/>
            <p:cNvCxnSpPr>
              <a:cxnSpLocks noChangeShapeType="1"/>
            </p:cNvCxnSpPr>
            <p:nvPr/>
          </p:nvCxnSpPr>
          <p:spPr bwMode="auto">
            <a:xfrm flipH="1" flipV="1">
              <a:off x="6006315" y="1119643"/>
              <a:ext cx="0" cy="1582758"/>
            </a:xfrm>
            <a:prstGeom prst="line">
              <a:avLst/>
            </a:prstGeom>
            <a:noFill/>
            <a:ln w="12700" algn="ctr">
              <a:solidFill>
                <a:srgbClr val="358FCB"/>
              </a:solidFill>
              <a:prstDash val="sysDash"/>
              <a:round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8" name="文字方塊 626"/>
            <p:cNvSpPr txBox="1">
              <a:spLocks noChangeArrowheads="1"/>
            </p:cNvSpPr>
            <p:nvPr/>
          </p:nvSpPr>
          <p:spPr bwMode="auto">
            <a:xfrm>
              <a:off x="6606994" y="2430734"/>
              <a:ext cx="1382408" cy="430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defTabSz="420672" eaLnBrk="1" hangingPunct="1">
                <a:defRPr/>
              </a:pPr>
              <a:r>
                <a:rPr kumimoji="0" lang="zh-TW" altLang="en-US" sz="1400" b="1" kern="0" dirty="0">
                  <a:solidFill>
                    <a:srgbClr val="0000FF"/>
                  </a:solidFill>
                  <a:latin typeface="微軟正黑體" pitchFamily="34" charset="-120"/>
                  <a:ea typeface="微軟正黑體" pitchFamily="34" charset="-120"/>
                </a:rPr>
                <a:t>低溫參數型</a:t>
              </a:r>
              <a:endParaRPr kumimoji="0" lang="en-US" altLang="zh-TW" sz="1400" b="1" kern="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pic>
          <p:nvPicPr>
            <p:cNvPr id="107575" name="圖片 25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2" r="75418" b="1691"/>
            <a:stretch>
              <a:fillRect/>
            </a:stretch>
          </p:blipFill>
          <p:spPr bwMode="auto">
            <a:xfrm>
              <a:off x="285743" y="2584041"/>
              <a:ext cx="324694" cy="309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7576" name="圖片 25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2" r="75418" b="1691"/>
            <a:stretch>
              <a:fillRect/>
            </a:stretch>
          </p:blipFill>
          <p:spPr bwMode="auto">
            <a:xfrm>
              <a:off x="7270294" y="3939086"/>
              <a:ext cx="324695" cy="309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7577" name="圖片 25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2" r="75418" b="1691"/>
            <a:stretch>
              <a:fillRect/>
            </a:stretch>
          </p:blipFill>
          <p:spPr bwMode="auto">
            <a:xfrm>
              <a:off x="1607166" y="3494859"/>
              <a:ext cx="324694" cy="3103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7578" name="圖片 25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2" r="75418" b="1691"/>
            <a:stretch>
              <a:fillRect/>
            </a:stretch>
          </p:blipFill>
          <p:spPr bwMode="auto">
            <a:xfrm>
              <a:off x="1607166" y="3285259"/>
              <a:ext cx="324694" cy="3103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7579" name="圖片 25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2" r="75418" b="1691"/>
            <a:stretch>
              <a:fillRect/>
            </a:stretch>
          </p:blipFill>
          <p:spPr bwMode="auto">
            <a:xfrm>
              <a:off x="3018828" y="2643212"/>
              <a:ext cx="324695" cy="3090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7580" name="圖片 25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2" r="75418" b="1691"/>
            <a:stretch>
              <a:fillRect/>
            </a:stretch>
          </p:blipFill>
          <p:spPr bwMode="auto">
            <a:xfrm>
              <a:off x="6399954" y="2426967"/>
              <a:ext cx="324694" cy="309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7581" name="圖片 25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2" r="75418" b="1691"/>
            <a:stretch>
              <a:fillRect/>
            </a:stretch>
          </p:blipFill>
          <p:spPr bwMode="auto">
            <a:xfrm>
              <a:off x="5472239" y="3948941"/>
              <a:ext cx="324694" cy="319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07582" name="Straight Connector 76"/>
            <p:cNvCxnSpPr>
              <a:cxnSpLocks noChangeShapeType="1"/>
            </p:cNvCxnSpPr>
            <p:nvPr/>
          </p:nvCxnSpPr>
          <p:spPr bwMode="auto">
            <a:xfrm flipV="1">
              <a:off x="7036677" y="1113293"/>
              <a:ext cx="0" cy="541344"/>
            </a:xfrm>
            <a:prstGeom prst="line">
              <a:avLst/>
            </a:prstGeom>
            <a:noFill/>
            <a:ln w="12700" algn="ctr">
              <a:solidFill>
                <a:srgbClr val="358FCB"/>
              </a:solidFill>
              <a:prstDash val="sysDash"/>
              <a:round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pic>
          <p:nvPicPr>
            <p:cNvPr id="58" name="Picture 2" descr="「蛋雞照片」的圖片搜尋結果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7537205" y="2976862"/>
              <a:ext cx="1129924" cy="728133"/>
            </a:xfrm>
            <a:prstGeom prst="snip2Diag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88900" algn="tl" rotWithShape="0">
                <a:srgbClr val="000000">
                  <a:alpha val="45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59" name="TextBox 15"/>
            <p:cNvSpPr txBox="1">
              <a:spLocks noChangeArrowheads="1"/>
            </p:cNvSpPr>
            <p:nvPr/>
          </p:nvSpPr>
          <p:spPr bwMode="auto">
            <a:xfrm>
              <a:off x="7934173" y="2472484"/>
              <a:ext cx="1056052" cy="511975"/>
            </a:xfrm>
            <a:prstGeom prst="rect">
              <a:avLst/>
            </a:prstGeom>
            <a:solidFill>
              <a:srgbClr val="FFC000"/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38100" dist="25400" dir="5400000" algn="t" rotWithShape="0">
                <a:srgbClr val="000000">
                  <a:alpha val="50000"/>
                </a:srgbClr>
              </a:outerShdw>
            </a:effectLst>
            <a:extLst/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>
                <a:defRPr/>
              </a:pPr>
              <a:r>
                <a:rPr lang="zh-TW" altLang="en-US" b="1" kern="0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禽流感</a:t>
              </a:r>
              <a:endParaRPr lang="zh-CN" altLang="en-US" b="1" kern="0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0" name="TextBox 15"/>
            <p:cNvSpPr txBox="1">
              <a:spLocks noChangeArrowheads="1"/>
            </p:cNvSpPr>
            <p:nvPr/>
          </p:nvSpPr>
          <p:spPr bwMode="auto">
            <a:xfrm>
              <a:off x="7147573" y="1461716"/>
              <a:ext cx="918815" cy="509778"/>
            </a:xfrm>
            <a:prstGeom prst="rect">
              <a:avLst/>
            </a:prstGeom>
            <a:solidFill>
              <a:srgbClr val="FFC000"/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38100" dist="25400" dir="5400000" algn="t" rotWithShape="0">
                <a:srgbClr val="000000">
                  <a:alpha val="50000"/>
                </a:srgbClr>
              </a:outerShdw>
            </a:effectLst>
            <a:extLst/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>
                <a:defRPr/>
              </a:pPr>
              <a:r>
                <a:rPr lang="zh-TW" altLang="en-US" b="1" kern="0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石斑魚</a:t>
              </a:r>
              <a:endParaRPr lang="zh-CN" altLang="en-US" b="1" kern="0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107586" name="Straight Connector 76"/>
            <p:cNvCxnSpPr>
              <a:cxnSpLocks noChangeShapeType="1"/>
            </p:cNvCxnSpPr>
            <p:nvPr/>
          </p:nvCxnSpPr>
          <p:spPr bwMode="auto">
            <a:xfrm flipV="1">
              <a:off x="4742574" y="1097418"/>
              <a:ext cx="0" cy="358780"/>
            </a:xfrm>
            <a:prstGeom prst="line">
              <a:avLst/>
            </a:prstGeom>
            <a:noFill/>
            <a:ln w="12700" algn="ctr">
              <a:solidFill>
                <a:srgbClr val="358FCB"/>
              </a:solidFill>
              <a:prstDash val="sysDash"/>
              <a:round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pic>
          <p:nvPicPr>
            <p:cNvPr id="62" name="圖片 61"/>
            <p:cNvPicPr>
              <a:picLocks noChangeAspect="1"/>
            </p:cNvPicPr>
            <p:nvPr/>
          </p:nvPicPr>
          <p:blipFill rotWithShape="1">
            <a:blip r:embed="rId11" cstate="print">
              <a:extLst/>
            </a:blip>
            <a:srcRect l="17756"/>
            <a:stretch/>
          </p:blipFill>
          <p:spPr>
            <a:xfrm rot="21426432">
              <a:off x="4387780" y="2020655"/>
              <a:ext cx="1177895" cy="80561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63" name="TextBox 15"/>
            <p:cNvSpPr txBox="1">
              <a:spLocks noChangeArrowheads="1"/>
            </p:cNvSpPr>
            <p:nvPr/>
          </p:nvSpPr>
          <p:spPr bwMode="auto">
            <a:xfrm>
              <a:off x="4439661" y="1551805"/>
              <a:ext cx="1292032" cy="511976"/>
            </a:xfrm>
            <a:prstGeom prst="rect">
              <a:avLst/>
            </a:prstGeom>
            <a:solidFill>
              <a:srgbClr val="FFC000"/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38100" dist="25400" dir="5400000" algn="t" rotWithShape="0">
                <a:srgbClr val="000000">
                  <a:alpha val="50000"/>
                </a:srgbClr>
              </a:outerShdw>
            </a:effectLst>
            <a:extLst/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>
                <a:defRPr/>
              </a:pPr>
              <a:r>
                <a:rPr lang="zh-TW" altLang="en-US" b="1" kern="0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養殖水</a:t>
              </a:r>
              <a:r>
                <a:rPr lang="zh-TW" altLang="en-US" b="1" kern="0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產</a:t>
              </a:r>
              <a:endParaRPr lang="zh-CN" altLang="en-US" b="1" kern="0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4" name="TextBox 15"/>
            <p:cNvSpPr txBox="1">
              <a:spLocks noChangeArrowheads="1"/>
            </p:cNvSpPr>
            <p:nvPr/>
          </p:nvSpPr>
          <p:spPr bwMode="auto">
            <a:xfrm>
              <a:off x="5740061" y="2760332"/>
              <a:ext cx="744760" cy="511976"/>
            </a:xfrm>
            <a:prstGeom prst="rect">
              <a:avLst/>
            </a:prstGeom>
            <a:solidFill>
              <a:srgbClr val="FFC000"/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38100" dist="25400" dir="5400000" algn="t" rotWithShape="0">
                <a:srgbClr val="000000">
                  <a:alpha val="50000"/>
                </a:srgbClr>
              </a:outerShdw>
            </a:effectLst>
            <a:extLst/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>
                <a:defRPr/>
              </a:pPr>
              <a:r>
                <a:rPr lang="zh-TW" altLang="en-US" b="1" kern="0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水稻</a:t>
              </a:r>
              <a:endParaRPr lang="zh-CN" altLang="en-US" b="1" kern="0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07539" name="矩形 149"/>
          <p:cNvSpPr>
            <a:spLocks noChangeArrowheads="1"/>
          </p:cNvSpPr>
          <p:nvPr/>
        </p:nvSpPr>
        <p:spPr bwMode="auto">
          <a:xfrm>
            <a:off x="250825" y="1052513"/>
            <a:ext cx="54165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TW" sz="2400" b="1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400" b="1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一</a:t>
            </a:r>
            <a:r>
              <a:rPr lang="en-US" altLang="zh-TW" sz="2400" b="1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)104</a:t>
            </a:r>
            <a:r>
              <a:rPr lang="zh-TW" altLang="en-US" sz="2400" b="1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年至</a:t>
            </a:r>
            <a:r>
              <a:rPr lang="en-US" altLang="zh-TW" sz="2400" b="1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106</a:t>
            </a:r>
            <a:r>
              <a:rPr lang="zh-TW" altLang="en-US" sz="2400" b="1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年開發</a:t>
            </a:r>
            <a:r>
              <a:rPr lang="en-US" altLang="zh-TW" sz="2400" b="1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7</a:t>
            </a:r>
            <a:r>
              <a:rPr lang="zh-TW" altLang="en-US" sz="2400" b="1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品項農業保單</a:t>
            </a:r>
          </a:p>
        </p:txBody>
      </p:sp>
      <p:sp>
        <p:nvSpPr>
          <p:cNvPr id="107540" name="文字方塊 626"/>
          <p:cNvSpPr txBox="1">
            <a:spLocks noChangeArrowheads="1"/>
          </p:cNvSpPr>
          <p:nvPr/>
        </p:nvSpPr>
        <p:spPr bwMode="auto">
          <a:xfrm>
            <a:off x="4267200" y="3263900"/>
            <a:ext cx="13192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20688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defTabSz="420688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defTabSz="420688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defTabSz="420688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defTabSz="420688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defTabSz="4206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defTabSz="4206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defTabSz="4206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defTabSz="4206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r>
              <a:rPr lang="zh-TW" altLang="en-US" sz="1400" b="1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降水量參數型</a:t>
            </a:r>
            <a:endParaRPr lang="en-US" altLang="zh-TW" sz="1400" b="1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07541" name="圖片 25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r="75418" b="1691"/>
          <a:stretch>
            <a:fillRect/>
          </a:stretch>
        </p:blipFill>
        <p:spPr bwMode="auto">
          <a:xfrm>
            <a:off x="3995738" y="3254375"/>
            <a:ext cx="311150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7542" name="矩形 54"/>
          <p:cNvSpPr>
            <a:spLocks noChangeArrowheads="1"/>
          </p:cNvSpPr>
          <p:nvPr/>
        </p:nvSpPr>
        <p:spPr bwMode="auto">
          <a:xfrm>
            <a:off x="226818" y="4196081"/>
            <a:ext cx="54165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二</a:t>
            </a:r>
            <a:r>
              <a:rPr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) 107</a:t>
            </a:r>
            <a:r>
              <a:rPr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年至</a:t>
            </a:r>
            <a:r>
              <a:rPr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108</a:t>
            </a:r>
            <a:r>
              <a:rPr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年擴增</a:t>
            </a:r>
            <a:r>
              <a:rPr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8</a:t>
            </a:r>
            <a:r>
              <a:rPr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品項農業保單</a:t>
            </a:r>
          </a:p>
          <a:p>
            <a:endParaRPr lang="zh-TW" altLang="en-US" sz="24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07544" name="圖片 25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r="75418" b="1691"/>
          <a:stretch>
            <a:fillRect/>
          </a:stretch>
        </p:blipFill>
        <p:spPr bwMode="auto">
          <a:xfrm>
            <a:off x="395288" y="3062288"/>
            <a:ext cx="307975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7235825" y="4033838"/>
            <a:ext cx="1692275" cy="496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420672" eaLnBrk="1" hangingPunct="1">
              <a:defRPr/>
            </a:pPr>
            <a:r>
              <a:rPr kumimoji="0" lang="en-US" altLang="zh-TW" sz="1200" b="1" kern="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【107</a:t>
            </a:r>
            <a:r>
              <a:rPr kumimoji="0" lang="zh-TW" altLang="en-US" sz="1200" b="1" kern="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年擴大為雞</a:t>
            </a:r>
            <a:r>
              <a:rPr kumimoji="0" lang="zh-TW" altLang="en-US" sz="1200" b="1" kern="0" dirty="0">
                <a:solidFill>
                  <a:srgbClr val="0000FF"/>
                </a:solidFill>
                <a:latin typeface="新細明體" panose="02020500000000000000" pitchFamily="18" charset="-120"/>
              </a:rPr>
              <a:t>、</a:t>
            </a:r>
            <a:r>
              <a:rPr kumimoji="0" lang="zh-TW" altLang="en-US" sz="1200" b="1" kern="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鴨</a:t>
            </a:r>
            <a:endParaRPr kumimoji="0" lang="en-US" altLang="zh-TW" sz="1200" b="1" kern="0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defTabSz="420672" eaLnBrk="1" hangingPunct="1">
              <a:lnSpc>
                <a:spcPts val="1700"/>
              </a:lnSpc>
              <a:defRPr/>
            </a:pPr>
            <a:r>
              <a:rPr kumimoji="0" lang="en-US" altLang="zh-TW" sz="1200" b="1" kern="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kumimoji="0" lang="zh-TW" altLang="en-US" sz="1200" b="1" kern="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及</a:t>
            </a:r>
            <a:r>
              <a:rPr kumimoji="0" lang="zh-TW" altLang="zh-TW" sz="1200" b="1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鵝</a:t>
            </a:r>
            <a:r>
              <a:rPr kumimoji="0" lang="en-US" altLang="zh-TW" sz="1200" b="1" kern="0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】</a:t>
            </a:r>
          </a:p>
        </p:txBody>
      </p:sp>
      <p:pic>
        <p:nvPicPr>
          <p:cNvPr id="107546" name="圖片 25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r="75418" b="1691"/>
          <a:stretch>
            <a:fillRect/>
          </a:stretch>
        </p:blipFill>
        <p:spPr bwMode="auto">
          <a:xfrm>
            <a:off x="7019925" y="4070350"/>
            <a:ext cx="307975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投影片編號版面配置區 4"/>
          <p:cNvSpPr txBox="1">
            <a:spLocks/>
          </p:cNvSpPr>
          <p:nvPr/>
        </p:nvSpPr>
        <p:spPr bwMode="auto">
          <a:xfrm>
            <a:off x="8424428" y="6453336"/>
            <a:ext cx="324000" cy="324000"/>
          </a:xfrm>
          <a:prstGeom prst="ellipse">
            <a:avLst/>
          </a:prstGeom>
          <a:solidFill>
            <a:schemeClr val="accent1"/>
          </a:solidFill>
          <a:extLst/>
        </p:spPr>
        <p:txBody>
          <a:bodyPr/>
          <a:lstStyle>
            <a:defPPr>
              <a:defRPr lang="zh-TW"/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1400" b="0" kern="120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  <a:lvl2pPr marL="455613" indent="1588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2pPr>
            <a:lvl3pPr marL="912813" indent="1588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3pPr>
            <a:lvl4pPr marL="1370013" indent="1588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4pPr>
            <a:lvl5pPr marL="1827213" indent="1588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9pPr>
          </a:lstStyle>
          <a:p>
            <a:fld id="{FFF5471D-7B32-4EAA-962F-8A9F3F912F94}" type="slidenum">
              <a:rPr lang="zh-TW" altLang="en-US" sz="1200" b="1" smtClean="0"/>
              <a:pPr/>
              <a:t>3</a:t>
            </a:fld>
            <a:endParaRPr lang="zh-TW" altLang="en-US" sz="1200" b="1" dirty="0"/>
          </a:p>
        </p:txBody>
      </p:sp>
      <p:sp>
        <p:nvSpPr>
          <p:cNvPr id="68" name="文字方塊 18"/>
          <p:cNvSpPr txBox="1">
            <a:spLocks noChangeArrowheads="1"/>
          </p:cNvSpPr>
          <p:nvPr/>
        </p:nvSpPr>
        <p:spPr bwMode="auto">
          <a:xfrm>
            <a:off x="395288" y="241484"/>
            <a:ext cx="80645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28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貳、推動成果</a:t>
            </a:r>
            <a:endParaRPr lang="en-US" altLang="zh-TW" sz="2800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383943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矩形 149"/>
          <p:cNvSpPr>
            <a:spLocks noChangeArrowheads="1"/>
          </p:cNvSpPr>
          <p:nvPr/>
        </p:nvSpPr>
        <p:spPr bwMode="auto">
          <a:xfrm>
            <a:off x="507504" y="332656"/>
            <a:ext cx="78089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三</a:t>
            </a:r>
            <a:r>
              <a:rPr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)104</a:t>
            </a:r>
            <a:r>
              <a:rPr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年～</a:t>
            </a:r>
            <a:r>
              <a:rPr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108</a:t>
            </a:r>
            <a:r>
              <a:rPr lang="zh-TW" altLang="en-US" sz="24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2400" b="1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6</a:t>
            </a:r>
            <a:r>
              <a:rPr lang="zh-TW" altLang="en-US" sz="2400" b="1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農業保險</a:t>
            </a:r>
            <a:r>
              <a:rPr lang="zh-TW" altLang="en-US" sz="24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投保情形</a:t>
            </a:r>
            <a:endParaRPr lang="zh-TW" altLang="en-US" sz="24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74" name="表格 7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269204"/>
              </p:ext>
            </p:extLst>
          </p:nvPr>
        </p:nvGraphicFramePr>
        <p:xfrm>
          <a:off x="611311" y="1557338"/>
          <a:ext cx="7561089" cy="4537073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4634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17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56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82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756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756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0083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73738"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zh-TW" altLang="en-US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年度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zh-TW" altLang="en-US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試辦</a:t>
                      </a:r>
                      <a:endParaRPr lang="en-US" altLang="zh-TW" sz="1600" b="0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zh-TW" altLang="en-US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品項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zh-TW" altLang="en-US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投保</a:t>
                      </a:r>
                      <a:endParaRPr lang="en-US" altLang="zh-TW" sz="1600" b="0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zh-TW" altLang="en-US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件數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zh-TW" altLang="en-US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投保面積</a:t>
                      </a:r>
                      <a:endParaRPr lang="en-US" altLang="zh-TW" sz="1600" b="0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(</a:t>
                      </a:r>
                      <a:r>
                        <a:rPr lang="zh-TW" altLang="en-US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公頃</a:t>
                      </a: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)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覆蓋率</a:t>
                      </a:r>
                      <a:endParaRPr lang="en-US" altLang="zh-TW" sz="1600" b="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(</a:t>
                      </a: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投保率</a:t>
                      </a: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)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zh-TW" altLang="en-US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總保費</a:t>
                      </a:r>
                      <a:endParaRPr lang="en-US" altLang="zh-TW" sz="1600" b="0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(</a:t>
                      </a:r>
                      <a:r>
                        <a:rPr lang="zh-TW" altLang="en-US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萬元</a:t>
                      </a: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)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zh-TW" altLang="en-US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保險金額</a:t>
                      </a:r>
                      <a:endParaRPr lang="en-US" altLang="zh-TW" sz="1600" b="0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(</a:t>
                      </a:r>
                      <a:r>
                        <a:rPr lang="zh-TW" altLang="en-US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萬元</a:t>
                      </a: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)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6927"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700"/>
                        </a:lnSpc>
                      </a:pPr>
                      <a:r>
                        <a:rPr kumimoji="0" lang="en-US" altLang="zh-TW" sz="1600" b="0" kern="1200" dirty="0" smtClean="0">
                          <a:latin typeface="微軟正黑體" pitchFamily="34" charset="-120"/>
                          <a:ea typeface="微軟正黑體" pitchFamily="34" charset="-120"/>
                        </a:rPr>
                        <a:t>104</a:t>
                      </a:r>
                      <a:endParaRPr kumimoji="0" lang="zh-TW" altLang="en-US" sz="1600" b="0" kern="120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1</a:t>
                      </a:r>
                      <a:endParaRPr lang="zh-TW" altLang="en-US" sz="1600" b="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89</a:t>
                      </a:r>
                      <a:endParaRPr lang="zh-TW" altLang="en-US" sz="1600" b="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51</a:t>
                      </a:r>
                      <a:endParaRPr lang="zh-TW" altLang="en-US" sz="1600" b="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0.93%</a:t>
                      </a:r>
                      <a:endParaRPr lang="zh-TW" altLang="en-US" sz="1600" b="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246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1,313</a:t>
                      </a:r>
                      <a:endParaRPr lang="zh-TW" altLang="en-US" sz="1600" b="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6927"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105</a:t>
                      </a:r>
                      <a:endParaRPr lang="zh-TW" altLang="en-US" sz="1600" b="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2</a:t>
                      </a:r>
                      <a:endParaRPr lang="zh-TW" altLang="en-US" sz="1600" b="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175</a:t>
                      </a:r>
                      <a:endParaRPr lang="zh-TW" altLang="en-US" sz="1600" b="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144</a:t>
                      </a:r>
                      <a:endParaRPr lang="zh-TW" altLang="en-US" sz="1600" b="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0.68%</a:t>
                      </a:r>
                      <a:endParaRPr lang="zh-TW" altLang="en-US" sz="1600" b="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506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3,247</a:t>
                      </a:r>
                      <a:endParaRPr lang="zh-TW" altLang="en-US" sz="1600" b="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6927"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106</a:t>
                      </a:r>
                      <a:endParaRPr lang="zh-TW" altLang="en-US" sz="1600" b="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7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4,898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8,121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6.01%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4,107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71,345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6927"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107</a:t>
                      </a:r>
                      <a:endParaRPr lang="zh-TW" altLang="en-US" sz="1600" b="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11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12,118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20,086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6.21%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12,417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266,435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3738"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104~107</a:t>
                      </a:r>
                    </a:p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zh-TW" altLang="en-US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合計</a:t>
                      </a:r>
                      <a:endParaRPr lang="zh-TW" altLang="en-US" sz="1600" b="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-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17,280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6" marR="91456" marT="45713" marB="45713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28,402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6" marR="91456" marT="45713" marB="45713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-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6" marR="91456" marT="45713" marB="45713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17,276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6" marR="91456" marT="45713" marB="45713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342,340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6" marR="91456" marT="45713" marB="45713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73738"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107</a:t>
                      </a:r>
                      <a:r>
                        <a:rPr lang="zh-TW" altLang="en-US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年較</a:t>
                      </a: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106</a:t>
                      </a:r>
                      <a:r>
                        <a:rPr lang="zh-TW" altLang="en-US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年增加數</a:t>
                      </a:r>
                      <a:endParaRPr lang="zh-TW" altLang="en-US" sz="1600" b="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+4</a:t>
                      </a:r>
                      <a:r>
                        <a:rPr lang="en-US" altLang="zh-TW" sz="11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(</a:t>
                      </a:r>
                      <a:r>
                        <a:rPr lang="zh-TW" altLang="en-US" sz="11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註</a:t>
                      </a:r>
                      <a:r>
                        <a:rPr lang="en-US" altLang="zh-TW" sz="11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)</a:t>
                      </a:r>
                      <a:endParaRPr lang="zh-TW" altLang="en-US" sz="1100" b="1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+7,220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6" marR="91456" marT="45713" marB="45713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+11,965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6" marR="91456" marT="45713" marB="45713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0.20%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6" marR="91456" marT="45713" marB="45713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+8,310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6" marR="91456" marT="45713" marB="45713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+195,108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6" marR="91456" marT="45713" marB="45713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8151"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108.6.30</a:t>
                      </a:r>
                      <a:endParaRPr lang="zh-TW" altLang="en-US" sz="1600" b="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15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0" marR="91450" marT="45699" marB="45699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11,783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6" marR="91456" marT="45713" marB="45713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18,146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6" marR="91456" marT="45713" marB="45713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9.17%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6" marR="91456" marT="45713" marB="45713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11,384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6" marR="91456" marT="45713" marB="45713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262,583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6" marR="91456" marT="45713" marB="45713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75" name="內容版面配置區 4"/>
          <p:cNvSpPr txBox="1">
            <a:spLocks/>
          </p:cNvSpPr>
          <p:nvPr/>
        </p:nvSpPr>
        <p:spPr bwMode="auto">
          <a:xfrm>
            <a:off x="468313" y="6165850"/>
            <a:ext cx="8135937" cy="358775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marL="452421" indent="-452421" defTabSz="912778">
              <a:lnSpc>
                <a:spcPts val="1600"/>
              </a:lnSpc>
              <a:buFont typeface="Arial" pitchFamily="34" charset="0"/>
              <a:buNone/>
              <a:defRPr/>
            </a:pPr>
            <a:r>
              <a:rPr lang="zh-TW" altLang="en-US" sz="1600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1400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備註： 包括農業設施、蓮霧、木瓜、虱目魚</a:t>
            </a:r>
            <a:r>
              <a:rPr lang="en-US" altLang="zh-TW" sz="1400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en-US" sz="1400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個新品項， 並擴大將鴨、鵝列入禽流感保險</a:t>
            </a:r>
            <a:endParaRPr lang="en-US" altLang="zh-TW" sz="1400" b="1" dirty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63515" indent="-263515" defTabSz="912778">
              <a:lnSpc>
                <a:spcPts val="1600"/>
              </a:lnSpc>
              <a:buFont typeface="Arial" pitchFamily="34" charset="0"/>
              <a:buNone/>
              <a:defRPr/>
            </a:pPr>
            <a:endParaRPr lang="en-US" altLang="zh-TW" sz="1600" b="1" kern="1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2421" indent="-273040" defTabSz="912778">
              <a:buFont typeface="Arial" pitchFamily="34" charset="0"/>
              <a:buNone/>
              <a:defRPr/>
            </a:pPr>
            <a:endParaRPr lang="zh-TW" altLang="zh-TW" sz="1600" b="1" kern="1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452421" indent="-273040" defTabSz="912778">
              <a:buFont typeface="Arial" pitchFamily="34" charset="0"/>
              <a:buNone/>
              <a:defRPr/>
            </a:pPr>
            <a:endParaRPr lang="en-US" altLang="zh-TW" sz="1600" b="1" dirty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2123728" y="4941888"/>
            <a:ext cx="1728787" cy="35877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76" name="圓角矩形 75"/>
          <p:cNvSpPr/>
          <p:nvPr/>
        </p:nvSpPr>
        <p:spPr>
          <a:xfrm>
            <a:off x="5004048" y="4941888"/>
            <a:ext cx="1908175" cy="35877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13" name="投影片編號版面配置區 4"/>
          <p:cNvSpPr txBox="1">
            <a:spLocks/>
          </p:cNvSpPr>
          <p:nvPr/>
        </p:nvSpPr>
        <p:spPr bwMode="auto">
          <a:xfrm>
            <a:off x="8424428" y="6453336"/>
            <a:ext cx="324000" cy="324000"/>
          </a:xfrm>
          <a:prstGeom prst="ellipse">
            <a:avLst/>
          </a:prstGeom>
          <a:solidFill>
            <a:schemeClr val="accent1"/>
          </a:solidFill>
          <a:extLst/>
        </p:spPr>
        <p:txBody>
          <a:bodyPr/>
          <a:lstStyle>
            <a:defPPr>
              <a:defRPr lang="zh-TW"/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1400" b="0" kern="120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  <a:lvl2pPr marL="455613" indent="1588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2pPr>
            <a:lvl3pPr marL="912813" indent="1588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3pPr>
            <a:lvl4pPr marL="1370013" indent="1588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4pPr>
            <a:lvl5pPr marL="1827213" indent="1588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9pPr>
          </a:lstStyle>
          <a:p>
            <a:fld id="{FFF5471D-7B32-4EAA-962F-8A9F3F912F94}" type="slidenum">
              <a:rPr lang="zh-TW" altLang="en-US" sz="1200" b="1" smtClean="0"/>
              <a:pPr/>
              <a:t>4</a:t>
            </a:fld>
            <a:endParaRPr lang="zh-TW" altLang="en-US" sz="1200" b="1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911027" y="899428"/>
            <a:ext cx="62532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zh-TW" altLang="en-US" b="1" dirty="0" smtClean="0">
                <a:solidFill>
                  <a:srgbClr val="99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成長趨勢遞增</a:t>
            </a:r>
            <a:r>
              <a:rPr lang="zh-TW" altLang="en-US" b="1" dirty="0">
                <a:solidFill>
                  <a:srgbClr val="99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，農民漸有風險管理觀念，且具有保險</a:t>
            </a:r>
            <a:r>
              <a:rPr lang="zh-TW" altLang="en-US" b="1" dirty="0" smtClean="0">
                <a:solidFill>
                  <a:srgbClr val="99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需求</a:t>
            </a:r>
            <a:endParaRPr lang="zh-TW" altLang="en-US" dirty="0">
              <a:solidFill>
                <a:srgbClr val="99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9517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圓角矩形圖說文字 4"/>
          <p:cNvSpPr/>
          <p:nvPr/>
        </p:nvSpPr>
        <p:spPr>
          <a:xfrm>
            <a:off x="827584" y="1293054"/>
            <a:ext cx="7560872" cy="2999878"/>
          </a:xfrm>
          <a:prstGeom prst="wedgeRoundRectCallout">
            <a:avLst>
              <a:gd name="adj1" fmla="val 37751"/>
              <a:gd name="adj2" fmla="val -59372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文字方塊 3"/>
          <p:cNvSpPr txBox="1"/>
          <p:nvPr/>
        </p:nvSpPr>
        <p:spPr>
          <a:xfrm>
            <a:off x="611560" y="764704"/>
            <a:ext cx="5544616" cy="3744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6088" indent="-176213">
              <a:lnSpc>
                <a:spcPts val="216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zh-TW" altLang="en-US" b="1" dirty="0" smtClean="0">
                <a:solidFill>
                  <a:srgbClr val="99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農業</a:t>
            </a:r>
            <a:r>
              <a:rPr lang="zh-TW" altLang="en-US" b="1" dirty="0">
                <a:solidFill>
                  <a:srgbClr val="99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保險理賠，彌補災害所致農漁民</a:t>
            </a:r>
            <a:r>
              <a:rPr lang="zh-TW" altLang="en-US" b="1" dirty="0" smtClean="0">
                <a:solidFill>
                  <a:srgbClr val="99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損失</a:t>
            </a:r>
            <a:endParaRPr lang="en-US" altLang="zh-TW" b="1" dirty="0" smtClean="0">
              <a:solidFill>
                <a:srgbClr val="99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0255981"/>
              </p:ext>
            </p:extLst>
          </p:nvPr>
        </p:nvGraphicFramePr>
        <p:xfrm>
          <a:off x="642910" y="4581128"/>
          <a:ext cx="7920912" cy="1533998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980228">
                  <a:extLst>
                    <a:ext uri="{9D8B030D-6E8A-4147-A177-3AD203B41FA5}">
                      <a16:colId xmlns:a16="http://schemas.microsoft.com/office/drawing/2014/main" val="1670553072"/>
                    </a:ext>
                  </a:extLst>
                </a:gridCol>
                <a:gridCol w="1980228">
                  <a:extLst>
                    <a:ext uri="{9D8B030D-6E8A-4147-A177-3AD203B41FA5}">
                      <a16:colId xmlns:a16="http://schemas.microsoft.com/office/drawing/2014/main" val="1319416685"/>
                    </a:ext>
                  </a:extLst>
                </a:gridCol>
                <a:gridCol w="1980228">
                  <a:extLst>
                    <a:ext uri="{9D8B030D-6E8A-4147-A177-3AD203B41FA5}">
                      <a16:colId xmlns:a16="http://schemas.microsoft.com/office/drawing/2014/main" val="3414737536"/>
                    </a:ext>
                  </a:extLst>
                </a:gridCol>
                <a:gridCol w="1980228">
                  <a:extLst>
                    <a:ext uri="{9D8B030D-6E8A-4147-A177-3AD203B41FA5}">
                      <a16:colId xmlns:a16="http://schemas.microsoft.com/office/drawing/2014/main" val="1565044943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latin typeface="+mj-ea"/>
                          <a:ea typeface="+mj-ea"/>
                        </a:rPr>
                        <a:t>投保年度</a:t>
                      </a:r>
                      <a:r>
                        <a:rPr lang="en-US" altLang="zh-TW" sz="1400" dirty="0" smtClean="0">
                          <a:latin typeface="+mj-ea"/>
                          <a:ea typeface="+mj-ea"/>
                        </a:rPr>
                        <a:t>*</a:t>
                      </a:r>
                      <a:endParaRPr lang="zh-TW" altLang="en-US" sz="1400" b="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400" kern="1200" dirty="0" smtClean="0">
                          <a:latin typeface="+mj-ea"/>
                          <a:ea typeface="+mj-ea"/>
                        </a:rPr>
                        <a:t>總保費</a:t>
                      </a:r>
                      <a:r>
                        <a:rPr kumimoji="0" lang="en-US" altLang="zh-TW" sz="1400" kern="1200" dirty="0" smtClean="0">
                          <a:latin typeface="+mj-ea"/>
                          <a:ea typeface="+mj-ea"/>
                        </a:rPr>
                        <a:t>(</a:t>
                      </a:r>
                      <a:r>
                        <a:rPr kumimoji="0" lang="zh-TW" altLang="en-US" sz="1400" kern="1200" dirty="0" smtClean="0">
                          <a:latin typeface="+mj-ea"/>
                          <a:ea typeface="+mj-ea"/>
                        </a:rPr>
                        <a:t>萬元</a:t>
                      </a:r>
                      <a:r>
                        <a:rPr kumimoji="0" lang="en-US" altLang="zh-TW" sz="1400" kern="1200" dirty="0" smtClean="0">
                          <a:latin typeface="+mj-ea"/>
                          <a:ea typeface="+mj-ea"/>
                        </a:rPr>
                        <a:t>)</a:t>
                      </a:r>
                      <a:endParaRPr kumimoji="0" lang="zh-TW" altLang="en-US" sz="1400" b="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7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400" kern="1200" dirty="0" smtClean="0">
                          <a:latin typeface="+mj-ea"/>
                          <a:ea typeface="+mj-ea"/>
                        </a:rPr>
                        <a:t>理賠件數</a:t>
                      </a:r>
                      <a:endParaRPr lang="zh-TW" altLang="en-US" sz="1400" b="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latin typeface="+mj-ea"/>
                          <a:ea typeface="+mj-ea"/>
                        </a:rPr>
                        <a:t>理賠金額</a:t>
                      </a:r>
                      <a:r>
                        <a:rPr lang="en-US" altLang="zh-TW" sz="1400" dirty="0" smtClean="0">
                          <a:latin typeface="+mj-ea"/>
                          <a:ea typeface="+mj-ea"/>
                        </a:rPr>
                        <a:t>(</a:t>
                      </a:r>
                      <a:r>
                        <a:rPr lang="zh-TW" altLang="en-US" sz="1400" dirty="0" smtClean="0">
                          <a:latin typeface="+mj-ea"/>
                          <a:ea typeface="+mj-ea"/>
                        </a:rPr>
                        <a:t>萬元</a:t>
                      </a:r>
                      <a:r>
                        <a:rPr lang="en-US" altLang="zh-TW" sz="1400" dirty="0" smtClean="0">
                          <a:latin typeface="+mj-ea"/>
                          <a:ea typeface="+mj-ea"/>
                        </a:rPr>
                        <a:t>)</a:t>
                      </a:r>
                      <a:endParaRPr lang="zh-TW" altLang="en-US" sz="1400" b="0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42657630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+mj-ea"/>
                          <a:ea typeface="+mj-ea"/>
                        </a:rPr>
                        <a:t>104</a:t>
                      </a:r>
                      <a:endParaRPr lang="zh-TW" altLang="en-US" sz="1400" b="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400" dirty="0" smtClean="0">
                          <a:latin typeface="+mj-ea"/>
                          <a:ea typeface="+mj-ea"/>
                        </a:rPr>
                        <a:t>246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91451" marR="91451" marT="45693" marB="45693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400" dirty="0" smtClean="0">
                          <a:latin typeface="+mj-ea"/>
                          <a:ea typeface="+mj-ea"/>
                        </a:rPr>
                        <a:t>35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91451" marR="91451" marT="45693" marB="4569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+mj-ea"/>
                          <a:ea typeface="+mj-ea"/>
                        </a:rPr>
                        <a:t>357</a:t>
                      </a:r>
                      <a:endParaRPr lang="zh-TW" altLang="en-US" sz="1400" b="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921625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+mj-ea"/>
                          <a:ea typeface="+mj-ea"/>
                        </a:rPr>
                        <a:t>105</a:t>
                      </a:r>
                      <a:endParaRPr lang="zh-TW" altLang="en-US" sz="1400" b="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400" dirty="0" smtClean="0">
                          <a:latin typeface="+mj-ea"/>
                          <a:ea typeface="+mj-ea"/>
                        </a:rPr>
                        <a:t>506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91451" marR="91451" marT="45693" marB="45693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400" dirty="0" smtClean="0">
                          <a:latin typeface="+mj-ea"/>
                          <a:ea typeface="+mj-ea"/>
                        </a:rPr>
                        <a:t>177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91451" marR="91451" marT="45693" marB="4569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+mj-ea"/>
                          <a:ea typeface="+mj-ea"/>
                        </a:rPr>
                        <a:t>735</a:t>
                      </a:r>
                      <a:endParaRPr lang="zh-TW" altLang="en-US" sz="1400" b="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1083891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+mj-ea"/>
                          <a:ea typeface="+mj-ea"/>
                        </a:rPr>
                        <a:t>106</a:t>
                      </a:r>
                      <a:endParaRPr lang="zh-TW" altLang="en-US" sz="1400" b="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400" dirty="0" smtClean="0">
                          <a:latin typeface="+mj-ea"/>
                          <a:ea typeface="+mj-ea"/>
                        </a:rPr>
                        <a:t>4,107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91451" marR="91451" marT="45693" marB="45693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400" dirty="0" smtClean="0">
                          <a:latin typeface="+mj-ea"/>
                          <a:ea typeface="+mj-ea"/>
                        </a:rPr>
                        <a:t>444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91451" marR="91451" marT="45693" marB="4569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+mj-ea"/>
                          <a:ea typeface="+mj-ea"/>
                        </a:rPr>
                        <a:t>3,820</a:t>
                      </a:r>
                      <a:endParaRPr lang="zh-TW" altLang="en-US" sz="1400" b="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883396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+mj-ea"/>
                          <a:ea typeface="+mj-ea"/>
                        </a:rPr>
                        <a:t>107</a:t>
                      </a:r>
                      <a:endParaRPr lang="zh-TW" altLang="en-US" sz="1400" b="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400" dirty="0" smtClean="0">
                          <a:latin typeface="+mj-ea"/>
                          <a:ea typeface="+mj-ea"/>
                        </a:rPr>
                        <a:t>12,417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91451" marR="91451" marT="45693" marB="45693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en-US" altLang="zh-TW" sz="1400" dirty="0" smtClean="0">
                          <a:latin typeface="+mj-ea"/>
                          <a:ea typeface="+mj-ea"/>
                        </a:rPr>
                        <a:t>246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91451" marR="91451" marT="45693" marB="4569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smtClean="0">
                          <a:latin typeface="+mj-ea"/>
                          <a:ea typeface="+mj-ea"/>
                        </a:rPr>
                        <a:t>3,631</a:t>
                      </a:r>
                      <a:endParaRPr lang="zh-TW" altLang="en-US" sz="1400" b="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7" y="6453335"/>
            <a:ext cx="324000" cy="324000"/>
          </a:xfrm>
        </p:spPr>
        <p:txBody>
          <a:bodyPr/>
          <a:lstStyle/>
          <a:p>
            <a:r>
              <a:rPr lang="en-US" altLang="zh-TW" sz="1200" b="1" dirty="0" smtClean="0">
                <a:latin typeface="+mj-ea"/>
                <a:ea typeface="+mj-ea"/>
              </a:rPr>
              <a:t>5</a:t>
            </a:r>
            <a:endParaRPr lang="zh-TW" altLang="en-US" sz="1200" b="1" dirty="0">
              <a:latin typeface="+mj-ea"/>
              <a:ea typeface="+mj-ea"/>
            </a:endParaRPr>
          </a:p>
        </p:txBody>
      </p:sp>
      <p:sp>
        <p:nvSpPr>
          <p:cNvPr id="17" name="文字方塊 18"/>
          <p:cNvSpPr txBox="1">
            <a:spLocks noChangeArrowheads="1"/>
          </p:cNvSpPr>
          <p:nvPr/>
        </p:nvSpPr>
        <p:spPr bwMode="auto">
          <a:xfrm>
            <a:off x="406971" y="236354"/>
            <a:ext cx="7837437" cy="52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269875" indent="-269875" eaLnBrk="1" hangingPunct="1">
              <a:lnSpc>
                <a:spcPts val="3400"/>
              </a:lnSpc>
              <a:defRPr/>
            </a:pPr>
            <a:r>
              <a:rPr lang="en-US" altLang="zh-TW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</a:t>
            </a:r>
            <a:r>
              <a:rPr lang="en-US" altLang="zh-TW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理賠情形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" name="內容版面配置區 4"/>
          <p:cNvSpPr txBox="1">
            <a:spLocks/>
          </p:cNvSpPr>
          <p:nvPr/>
        </p:nvSpPr>
        <p:spPr bwMode="auto">
          <a:xfrm>
            <a:off x="323528" y="6165304"/>
            <a:ext cx="8595245" cy="369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marL="452438" indent="-452438" defTabSz="912813">
              <a:buNone/>
            </a:pP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1400" b="1" dirty="0" smtClean="0">
                <a:latin typeface="微軟正黑體" pitchFamily="34" charset="-120"/>
                <a:ea typeface="微軟正黑體" pitchFamily="34" charset="-120"/>
              </a:rPr>
              <a:t>*</a:t>
            </a:r>
            <a:r>
              <a:rPr lang="zh-TW" altLang="en-US" sz="1400" b="1" dirty="0" smtClean="0">
                <a:latin typeface="微軟正黑體" pitchFamily="34" charset="-120"/>
                <a:ea typeface="微軟正黑體" pitchFamily="34" charset="-120"/>
              </a:rPr>
              <a:t>多數保單之保險期間均有跨年度</a:t>
            </a:r>
            <a:r>
              <a:rPr lang="zh-TW" altLang="en-US" sz="1400" b="1" dirty="0">
                <a:latin typeface="微軟正黑體" pitchFamily="34" charset="-120"/>
                <a:ea typeface="微軟正黑體" pitchFamily="34" charset="-120"/>
              </a:rPr>
              <a:t>之</a:t>
            </a:r>
            <a:r>
              <a:rPr lang="zh-TW" altLang="en-US" sz="1400" b="1" dirty="0" smtClean="0">
                <a:latin typeface="微軟正黑體" pitchFamily="34" charset="-120"/>
                <a:ea typeface="微軟正黑體" pitchFamily="34" charset="-120"/>
              </a:rPr>
              <a:t>情形，理賠</a:t>
            </a:r>
            <a:r>
              <a:rPr lang="zh-TW" altLang="en-US" sz="1400" b="1" dirty="0">
                <a:latin typeface="微軟正黑體" pitchFamily="34" charset="-120"/>
                <a:ea typeface="微軟正黑體" pitchFamily="34" charset="-120"/>
              </a:rPr>
              <a:t>統計係依保單年度</a:t>
            </a:r>
            <a:r>
              <a:rPr lang="zh-TW" altLang="en-US" sz="1400" b="1" dirty="0" smtClean="0">
                <a:latin typeface="微軟正黑體" pitchFamily="34" charset="-120"/>
                <a:ea typeface="微軟正黑體" pitchFamily="34" charset="-120"/>
              </a:rPr>
              <a:t>計算；</a:t>
            </a:r>
            <a:r>
              <a:rPr lang="en-US" altLang="zh-TW" sz="1400" b="1" dirty="0" smtClean="0">
                <a:latin typeface="微軟正黑體" pitchFamily="34" charset="-120"/>
                <a:ea typeface="微軟正黑體" pitchFamily="34" charset="-120"/>
              </a:rPr>
              <a:t>107</a:t>
            </a:r>
            <a:r>
              <a:rPr lang="zh-TW" altLang="en-US" sz="1400" b="1" dirty="0" smtClean="0">
                <a:latin typeface="微軟正黑體" pitchFamily="34" charset="-120"/>
                <a:ea typeface="微軟正黑體" pitchFamily="34" charset="-120"/>
              </a:rPr>
              <a:t>年度保單理賠數據持續統計中</a:t>
            </a:r>
            <a:endParaRPr lang="en-US" altLang="zh-TW" sz="1400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452438" indent="-273050" defTabSz="912813">
              <a:buNone/>
            </a:pPr>
            <a:endParaRPr kumimoji="1" lang="en-US" altLang="zh-TW" sz="16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圓角矩形 2"/>
          <p:cNvSpPr/>
          <p:nvPr/>
        </p:nvSpPr>
        <p:spPr>
          <a:xfrm>
            <a:off x="971600" y="1700808"/>
            <a:ext cx="2152842" cy="9361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endParaRPr lang="en-US" altLang="zh-TW" sz="1600" b="1" dirty="0" smtClean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  <a:p>
            <a:r>
              <a:rPr lang="en-US" altLang="zh-TW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104</a:t>
            </a:r>
            <a:r>
              <a:rPr lang="zh-TW" altLang="en-US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年寒</a:t>
            </a:r>
            <a:r>
              <a:rPr lang="zh-TW" altLang="en-US" sz="16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害及颱風</a:t>
            </a:r>
            <a:r>
              <a:rPr lang="zh-TW" altLang="en-US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豪雨</a:t>
            </a:r>
            <a:endParaRPr lang="en-US" altLang="zh-TW" sz="1600" b="1" dirty="0" smtClean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  <a:p>
            <a:r>
              <a:rPr lang="zh-TW" altLang="en-US" sz="1600" b="1" u="sng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高</a:t>
            </a:r>
            <a:r>
              <a:rPr lang="zh-TW" altLang="en-US" sz="1600" b="1" u="sng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接梨</a:t>
            </a:r>
            <a:r>
              <a:rPr lang="zh-TW" altLang="en-US" sz="16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理賠</a:t>
            </a:r>
            <a:r>
              <a:rPr lang="en-US" altLang="zh-TW" sz="16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35</a:t>
            </a:r>
            <a:r>
              <a:rPr lang="zh-TW" altLang="en-US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件</a:t>
            </a:r>
            <a:endParaRPr lang="en-US" altLang="zh-TW" sz="1600" b="1" dirty="0" smtClean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  <a:p>
            <a:r>
              <a:rPr lang="zh-TW" altLang="en-US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金額</a:t>
            </a:r>
            <a:r>
              <a:rPr lang="en-US" altLang="zh-TW" sz="16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357</a:t>
            </a:r>
            <a:r>
              <a:rPr lang="zh-TW" altLang="en-US" sz="16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萬元</a:t>
            </a:r>
          </a:p>
          <a:p>
            <a:pPr algn="ctr"/>
            <a:endParaRPr lang="zh-TW" alt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5" name="圓角矩形 24"/>
          <p:cNvSpPr/>
          <p:nvPr/>
        </p:nvSpPr>
        <p:spPr>
          <a:xfrm>
            <a:off x="1187624" y="2924944"/>
            <a:ext cx="2520280" cy="108012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zh-TW" sz="1600" b="1" dirty="0" smtClean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  <a:p>
            <a:r>
              <a:rPr lang="en-US" altLang="zh-TW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105</a:t>
            </a:r>
            <a:r>
              <a:rPr lang="zh-TW" altLang="en-US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年寒</a:t>
            </a:r>
            <a:r>
              <a:rPr lang="zh-TW" altLang="en-US" sz="16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害及颱風豪雨</a:t>
            </a:r>
            <a:endParaRPr lang="en-US" altLang="zh-TW" sz="1600" b="1" dirty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  <a:p>
            <a:r>
              <a:rPr lang="zh-TW" altLang="en-US" sz="1600" b="1" u="sng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梨（含高接梨）</a:t>
            </a:r>
            <a:endParaRPr lang="en-US" altLang="zh-TW" sz="1600" b="1" u="sng" dirty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  <a:p>
            <a:r>
              <a:rPr lang="zh-TW" altLang="en-US" sz="16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理賠</a:t>
            </a:r>
            <a:r>
              <a:rPr lang="en-US" altLang="zh-TW" sz="16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177</a:t>
            </a:r>
            <a:r>
              <a:rPr lang="zh-TW" altLang="en-US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件 金額</a:t>
            </a:r>
            <a:r>
              <a:rPr lang="en-US" altLang="zh-TW" sz="16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735</a:t>
            </a:r>
            <a:r>
              <a:rPr lang="zh-TW" altLang="en-US" sz="16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萬元</a:t>
            </a:r>
          </a:p>
          <a:p>
            <a:pPr algn="ctr"/>
            <a:endParaRPr lang="zh-TW" altLang="en-US" sz="1600" b="1" dirty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7" name="圓角矩形 26"/>
          <p:cNvSpPr/>
          <p:nvPr/>
        </p:nvSpPr>
        <p:spPr>
          <a:xfrm>
            <a:off x="3347864" y="1499370"/>
            <a:ext cx="4896544" cy="150073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zh-TW" sz="1600" b="1" dirty="0" smtClean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  <a:p>
            <a:r>
              <a:rPr lang="en-US" altLang="zh-TW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106</a:t>
            </a:r>
            <a:r>
              <a:rPr lang="zh-TW" altLang="en-US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年</a:t>
            </a:r>
            <a:endParaRPr lang="en-US" altLang="zh-TW" sz="1600" b="1" dirty="0" smtClean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  <a:p>
            <a:r>
              <a:rPr lang="zh-TW" altLang="en-US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颱風降雨量  </a:t>
            </a:r>
            <a:r>
              <a:rPr lang="zh-TW" altLang="en-US" sz="1600" b="1" u="sng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屏東</a:t>
            </a:r>
            <a:r>
              <a:rPr lang="zh-TW" altLang="en-US" sz="1600" b="1" u="sng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養殖水產</a:t>
            </a:r>
            <a:r>
              <a:rPr lang="zh-TW" altLang="en-US" sz="16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理賠</a:t>
            </a:r>
            <a:r>
              <a:rPr lang="en-US" altLang="zh-TW" sz="16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12</a:t>
            </a:r>
            <a:r>
              <a:rPr lang="zh-TW" altLang="en-US" sz="16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件金額</a:t>
            </a:r>
            <a:r>
              <a:rPr lang="en-US" altLang="zh-TW" sz="16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1,990</a:t>
            </a:r>
            <a:r>
              <a:rPr lang="zh-TW" altLang="en-US" sz="16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萬</a:t>
            </a:r>
            <a:r>
              <a:rPr lang="zh-TW" altLang="en-US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元</a:t>
            </a:r>
            <a:endParaRPr lang="en-US" altLang="zh-TW" sz="1600" b="1" dirty="0" smtClean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  <a:p>
            <a:r>
              <a:rPr lang="zh-TW" altLang="en-US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颱風豪雨  </a:t>
            </a:r>
            <a:r>
              <a:rPr lang="zh-TW" altLang="en-US" sz="1600" b="1" u="sng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芒果</a:t>
            </a:r>
            <a:r>
              <a:rPr lang="zh-TW" altLang="en-US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理賠</a:t>
            </a:r>
            <a:r>
              <a:rPr lang="en-US" altLang="zh-TW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72</a:t>
            </a:r>
            <a:r>
              <a:rPr lang="zh-TW" altLang="en-US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件金額</a:t>
            </a:r>
            <a:r>
              <a:rPr lang="en-US" altLang="zh-TW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260</a:t>
            </a:r>
            <a:r>
              <a:rPr lang="zh-TW" altLang="en-US" sz="1600" b="1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萬元</a:t>
            </a:r>
            <a:endParaRPr lang="en-US" altLang="zh-TW" sz="1600" b="1" dirty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  <a:p>
            <a:r>
              <a:rPr lang="zh-TW" altLang="en-US" sz="1600" b="1" u="sng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水稻</a:t>
            </a:r>
            <a:r>
              <a:rPr lang="zh-TW" altLang="en-US" sz="16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收穫量短缺理賠</a:t>
            </a:r>
            <a:r>
              <a:rPr lang="en-US" altLang="zh-TW" sz="16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264</a:t>
            </a:r>
            <a:r>
              <a:rPr lang="zh-TW" altLang="en-US" sz="16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件金額</a:t>
            </a:r>
            <a:r>
              <a:rPr lang="en-US" altLang="zh-TW" sz="16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633</a:t>
            </a:r>
            <a:r>
              <a:rPr lang="zh-TW" altLang="en-US" sz="16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萬元</a:t>
            </a:r>
            <a:endParaRPr lang="en-US" altLang="zh-TW" sz="1600" b="1" dirty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  <a:p>
            <a:r>
              <a:rPr lang="zh-TW" altLang="en-US" sz="1600" b="1" u="sng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釋迦</a:t>
            </a:r>
            <a:r>
              <a:rPr lang="zh-TW" altLang="en-US" sz="16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收入短缺理賠</a:t>
            </a:r>
            <a:r>
              <a:rPr lang="en-US" altLang="zh-TW" sz="16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11</a:t>
            </a:r>
            <a:r>
              <a:rPr lang="zh-TW" altLang="en-US" sz="16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件金額</a:t>
            </a:r>
            <a:r>
              <a:rPr lang="en-US" altLang="zh-TW" sz="16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128</a:t>
            </a:r>
            <a:r>
              <a:rPr lang="zh-TW" altLang="en-US" sz="16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萬元</a:t>
            </a:r>
          </a:p>
          <a:p>
            <a:pPr algn="ctr"/>
            <a:endParaRPr lang="zh-TW" altLang="en-US" sz="1600" b="1" dirty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8" name="圓角矩形 27"/>
          <p:cNvSpPr/>
          <p:nvPr/>
        </p:nvSpPr>
        <p:spPr>
          <a:xfrm>
            <a:off x="4139952" y="3140968"/>
            <a:ext cx="3456384" cy="936104"/>
          </a:xfrm>
          <a:prstGeom prst="roundRect">
            <a:avLst>
              <a:gd name="adj" fmla="val 1217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zh-TW" sz="1600" b="1" dirty="0" smtClean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  <a:p>
            <a:r>
              <a:rPr lang="en-US" altLang="zh-TW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107</a:t>
            </a:r>
            <a:r>
              <a:rPr lang="zh-TW" altLang="en-US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年</a:t>
            </a:r>
            <a:r>
              <a:rPr lang="en-US" altLang="zh-TW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0823</a:t>
            </a:r>
            <a:r>
              <a:rPr lang="zh-TW" altLang="en-US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熱帶低壓水災</a:t>
            </a:r>
            <a:endParaRPr lang="en-US" altLang="zh-TW" sz="1600" b="1" dirty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  <a:p>
            <a:r>
              <a:rPr lang="zh-TW" altLang="en-US" sz="1600" b="1" u="sng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蓮霧</a:t>
            </a:r>
            <a:r>
              <a:rPr lang="zh-TW" altLang="en-US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理賠</a:t>
            </a:r>
            <a:r>
              <a:rPr lang="en-US" altLang="zh-TW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67</a:t>
            </a:r>
            <a:r>
              <a:rPr lang="zh-TW" altLang="en-US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件金額</a:t>
            </a:r>
            <a:r>
              <a:rPr lang="en-US" altLang="zh-TW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70</a:t>
            </a:r>
            <a:r>
              <a:rPr lang="zh-TW" altLang="en-US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萬</a:t>
            </a:r>
            <a:r>
              <a:rPr lang="zh-TW" altLang="en-US" sz="16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元</a:t>
            </a:r>
            <a:endParaRPr lang="en-US" altLang="zh-TW" sz="1600" b="1" dirty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  <a:p>
            <a:r>
              <a:rPr lang="zh-TW" altLang="en-US" sz="1600" b="1" u="sng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養殖水產</a:t>
            </a:r>
            <a:r>
              <a:rPr lang="zh-TW" altLang="en-US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理賠</a:t>
            </a:r>
            <a:r>
              <a:rPr lang="en-US" altLang="zh-TW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62</a:t>
            </a:r>
            <a:r>
              <a:rPr lang="zh-TW" altLang="en-US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件金額</a:t>
            </a:r>
            <a:r>
              <a:rPr lang="en-US" altLang="zh-TW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3,227</a:t>
            </a:r>
            <a:r>
              <a:rPr lang="zh-TW" altLang="en-US" sz="1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萬</a:t>
            </a:r>
            <a:r>
              <a:rPr lang="zh-TW" altLang="en-US" sz="16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元</a:t>
            </a:r>
          </a:p>
          <a:p>
            <a:pPr algn="ctr"/>
            <a:endParaRPr lang="zh-TW" altLang="en-US" sz="1600" b="1" dirty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7452320" y="90872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理賠案例</a:t>
            </a:r>
            <a:endParaRPr lang="zh-TW" altLang="en-US" b="1" dirty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87419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1296492089"/>
              </p:ext>
            </p:extLst>
          </p:nvPr>
        </p:nvGraphicFramePr>
        <p:xfrm>
          <a:off x="251520" y="1196751"/>
          <a:ext cx="8496944" cy="51125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文字方塊 5"/>
          <p:cNvSpPr txBox="1"/>
          <p:nvPr/>
        </p:nvSpPr>
        <p:spPr>
          <a:xfrm>
            <a:off x="5508104" y="980728"/>
            <a:ext cx="406794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 eaLnBrk="1" hangingPunct="1">
              <a:buFont typeface="Wingdings" panose="05000000000000000000" pitchFamily="2" charset="2"/>
              <a:buChar char="ü"/>
              <a:tabLst>
                <a:tab pos="85725" algn="l"/>
              </a:tabLst>
              <a:defRPr/>
            </a:pPr>
            <a:r>
              <a:rPr lang="zh-TW" altLang="zh-TW" sz="1600" b="1" dirty="0">
                <a:latin typeface="+mj-ea"/>
                <a:ea typeface="+mj-ea"/>
              </a:rPr>
              <a:t>不以天然災害為限</a:t>
            </a:r>
            <a:endParaRPr lang="en-US" altLang="zh-TW" sz="1600" b="1" dirty="0">
              <a:latin typeface="+mj-ea"/>
              <a:ea typeface="+mj-ea"/>
            </a:endParaRPr>
          </a:p>
          <a:p>
            <a:pPr marL="180975" indent="-180975" eaLnBrk="1" hangingPunct="1">
              <a:buFont typeface="Wingdings" panose="05000000000000000000" pitchFamily="2" charset="2"/>
              <a:buChar char="ü"/>
              <a:defRPr/>
            </a:pPr>
            <a:r>
              <a:rPr lang="zh-TW" altLang="zh-TW" sz="1600" b="1" dirty="0">
                <a:latin typeface="+mj-ea"/>
                <a:ea typeface="+mj-ea"/>
              </a:rPr>
              <a:t>涵蓋</a:t>
            </a:r>
            <a:r>
              <a:rPr lang="zh-TW" altLang="en-US" sz="1600" b="1" dirty="0" smtClean="0">
                <a:latin typeface="+mj-ea"/>
                <a:ea typeface="+mj-ea"/>
              </a:rPr>
              <a:t>動植物疫病</a:t>
            </a:r>
            <a:r>
              <a:rPr lang="zh-TW" altLang="en-US" sz="1600" b="1" dirty="0">
                <a:latin typeface="+mj-ea"/>
              </a:rPr>
              <a:t>、</a:t>
            </a:r>
            <a:r>
              <a:rPr lang="zh-TW" altLang="en-US" sz="1600" b="1" dirty="0" smtClean="0">
                <a:latin typeface="+mj-ea"/>
                <a:ea typeface="+mj-ea"/>
              </a:rPr>
              <a:t>蟲害等造成之</a:t>
            </a:r>
            <a:endParaRPr lang="en-US" altLang="zh-TW" sz="1600" b="1" dirty="0" smtClean="0">
              <a:latin typeface="+mj-ea"/>
              <a:ea typeface="+mj-ea"/>
            </a:endParaRPr>
          </a:p>
          <a:p>
            <a:pPr marL="180975" indent="-180975" eaLnBrk="1" hangingPunct="1">
              <a:defRPr/>
            </a:pPr>
            <a:r>
              <a:rPr lang="en-US" altLang="zh-TW" sz="1600" b="1" dirty="0" smtClean="0">
                <a:latin typeface="+mj-ea"/>
                <a:ea typeface="+mj-ea"/>
              </a:rPr>
              <a:t>    </a:t>
            </a:r>
            <a:r>
              <a:rPr lang="zh-TW" altLang="en-US" sz="1600" b="1" dirty="0" smtClean="0">
                <a:latin typeface="+mj-ea"/>
                <a:ea typeface="+mj-ea"/>
              </a:rPr>
              <a:t>生</a:t>
            </a:r>
            <a:r>
              <a:rPr lang="zh-TW" altLang="zh-TW" sz="1600" b="1" dirty="0" smtClean="0">
                <a:latin typeface="+mj-ea"/>
                <a:ea typeface="+mj-ea"/>
              </a:rPr>
              <a:t>產</a:t>
            </a:r>
            <a:r>
              <a:rPr lang="zh-TW" altLang="en-US" sz="1600" b="1" dirty="0" smtClean="0">
                <a:latin typeface="+mj-ea"/>
                <a:ea typeface="+mj-ea"/>
              </a:rPr>
              <a:t>損失</a:t>
            </a:r>
            <a:endParaRPr lang="zh-TW" altLang="en-US" sz="1600" b="1" dirty="0">
              <a:latin typeface="+mj-ea"/>
              <a:ea typeface="+mj-ea"/>
            </a:endParaRPr>
          </a:p>
        </p:txBody>
      </p:sp>
      <p:sp>
        <p:nvSpPr>
          <p:cNvPr id="7" name="文字方塊 5"/>
          <p:cNvSpPr txBox="1">
            <a:spLocks noChangeArrowheads="1"/>
          </p:cNvSpPr>
          <p:nvPr/>
        </p:nvSpPr>
        <p:spPr bwMode="auto">
          <a:xfrm>
            <a:off x="179512" y="5661248"/>
            <a:ext cx="3600400" cy="8309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180975" indent="-180975" eaLnBrk="1" hangingPunct="1">
              <a:buFont typeface="Wingdings" panose="05000000000000000000" pitchFamily="2" charset="2"/>
              <a:buChar char="ü"/>
              <a:defRPr/>
            </a:pPr>
            <a:r>
              <a:rPr lang="zh-TW" altLang="en-US" sz="1600" b="1" dirty="0">
                <a:latin typeface="+mj-ea"/>
                <a:ea typeface="+mj-ea"/>
              </a:rPr>
              <a:t>得視保險標的、險種及保費補助比率，調整現金救助額度</a:t>
            </a:r>
          </a:p>
          <a:p>
            <a:pPr marL="180975" indent="-180975" eaLnBrk="1" hangingPunct="1">
              <a:buFont typeface="Wingdings" panose="05000000000000000000" pitchFamily="2" charset="2"/>
              <a:buChar char="ü"/>
              <a:defRPr/>
            </a:pPr>
            <a:r>
              <a:rPr lang="zh-TW" altLang="en-US" sz="1600" b="1" dirty="0" smtClean="0">
                <a:latin typeface="+mj-ea"/>
                <a:ea typeface="+mj-ea"/>
              </a:rPr>
              <a:t>長期上保險逐步取代現金救助方式</a:t>
            </a:r>
            <a:endParaRPr lang="en-US" altLang="zh-TW" sz="1600" b="1" dirty="0" smtClean="0">
              <a:latin typeface="+mj-ea"/>
              <a:ea typeface="+mj-ea"/>
            </a:endParaRPr>
          </a:p>
        </p:txBody>
      </p:sp>
      <p:sp>
        <p:nvSpPr>
          <p:cNvPr id="8" name="文字方塊 6"/>
          <p:cNvSpPr txBox="1">
            <a:spLocks noChangeArrowheads="1"/>
          </p:cNvSpPr>
          <p:nvPr/>
        </p:nvSpPr>
        <p:spPr bwMode="auto">
          <a:xfrm>
            <a:off x="6948264" y="5157192"/>
            <a:ext cx="1944688" cy="800219"/>
          </a:xfrm>
          <a:prstGeom prst="rect">
            <a:avLst/>
          </a:prstGeom>
          <a:noFill/>
          <a:ln>
            <a:noFill/>
          </a:ln>
          <a:extLst/>
        </p:spPr>
        <p:txBody>
          <a:bodyPr lIns="0" rIns="0">
            <a:spAutoFit/>
          </a:bodyPr>
          <a:lstStyle>
            <a:lvl1pPr marL="363538" indent="-184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180000" indent="-180000" eaLnBrk="1" hangingPunct="1">
              <a:buFont typeface="Wingdings" panose="05000000000000000000" pitchFamily="2" charset="2"/>
              <a:buChar char="ü"/>
              <a:defRPr/>
            </a:pPr>
            <a:r>
              <a:rPr lang="zh-TW" altLang="en-US" sz="1600" b="1" dirty="0" smtClean="0">
                <a:latin typeface="+mj-ea"/>
                <a:ea typeface="+mj-ea"/>
              </a:rPr>
              <a:t>運</a:t>
            </a:r>
            <a:r>
              <a:rPr lang="zh-TW" altLang="zh-TW" sz="1600" b="1" dirty="0" smtClean="0">
                <a:latin typeface="+mj-ea"/>
                <a:ea typeface="+mj-ea"/>
              </a:rPr>
              <a:t>用保險業共保及再保機制</a:t>
            </a:r>
            <a:endParaRPr lang="en-US" altLang="zh-TW" sz="1600" b="1" dirty="0">
              <a:latin typeface="+mj-ea"/>
              <a:ea typeface="+mj-ea"/>
            </a:endParaRPr>
          </a:p>
          <a:p>
            <a:pPr marL="177800" indent="0" eaLnBrk="1" hangingPunct="1">
              <a:defRPr/>
            </a:pPr>
            <a:endParaRPr lang="zh-TW" altLang="zh-TW" sz="1400" b="1" dirty="0" smtClean="0">
              <a:latin typeface="+mj-ea"/>
              <a:ea typeface="+mj-ea"/>
            </a:endParaRPr>
          </a:p>
        </p:txBody>
      </p:sp>
      <p:sp>
        <p:nvSpPr>
          <p:cNvPr id="9" name="文字方塊 7"/>
          <p:cNvSpPr txBox="1">
            <a:spLocks noChangeArrowheads="1"/>
          </p:cNvSpPr>
          <p:nvPr/>
        </p:nvSpPr>
        <p:spPr bwMode="auto">
          <a:xfrm>
            <a:off x="6948264" y="3789040"/>
            <a:ext cx="2088232" cy="132343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rIns="0">
            <a:spAutoFit/>
          </a:bodyPr>
          <a:lstStyle>
            <a:lvl1pPr marL="176213" indent="-176213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180975" indent="-180975" eaLnBrk="1" hangingPunct="1">
              <a:buFont typeface="Wingdings" panose="05000000000000000000" pitchFamily="2" charset="2"/>
              <a:buChar char="ü"/>
              <a:defRPr/>
            </a:pPr>
            <a:r>
              <a:rPr lang="zh-TW" altLang="en-US" sz="1600" b="1" dirty="0" smtClean="0">
                <a:latin typeface="+mj-ea"/>
                <a:ea typeface="+mj-ea"/>
              </a:rPr>
              <a:t>得成立農業保險基金</a:t>
            </a:r>
            <a:endParaRPr lang="en-US" altLang="zh-TW" sz="1600" b="1" dirty="0" smtClean="0">
              <a:latin typeface="+mj-ea"/>
              <a:ea typeface="+mj-ea"/>
            </a:endParaRPr>
          </a:p>
          <a:p>
            <a:pPr marL="357188" lvl="1" indent="-174625" eaLnBrk="1" hangingPunct="1">
              <a:buFont typeface="Arial" panose="020B0604020202020204" pitchFamily="34" charset="0"/>
              <a:buChar char="•"/>
              <a:defRPr/>
            </a:pPr>
            <a:r>
              <a:rPr lang="zh-TW" altLang="en-US" sz="1600" b="1" dirty="0" smtClean="0">
                <a:latin typeface="+mj-ea"/>
                <a:ea typeface="+mj-ea"/>
              </a:rPr>
              <a:t>累積巨災準備金</a:t>
            </a:r>
            <a:endParaRPr lang="en-US" altLang="zh-TW" sz="1600" b="1" dirty="0">
              <a:latin typeface="+mj-ea"/>
              <a:ea typeface="+mj-ea"/>
            </a:endParaRPr>
          </a:p>
          <a:p>
            <a:pPr marL="357188" lvl="1" indent="-174625" eaLnBrk="1" hangingPunct="1">
              <a:buFont typeface="Arial" panose="020B0604020202020204" pitchFamily="34" charset="0"/>
              <a:buChar char="•"/>
              <a:defRPr/>
            </a:pPr>
            <a:r>
              <a:rPr lang="zh-TW" altLang="zh-TW" sz="1600" b="1" dirty="0" smtClean="0">
                <a:latin typeface="+mj-ea"/>
                <a:ea typeface="+mj-ea"/>
              </a:rPr>
              <a:t>資料庫</a:t>
            </a:r>
            <a:r>
              <a:rPr lang="zh-TW" altLang="en-US" sz="1600" b="1" dirty="0" smtClean="0">
                <a:latin typeface="+mj-ea"/>
                <a:ea typeface="+mj-ea"/>
              </a:rPr>
              <a:t>建置及維護</a:t>
            </a:r>
            <a:endParaRPr lang="en-US" altLang="zh-TW" sz="1600" b="1" dirty="0">
              <a:latin typeface="+mj-ea"/>
              <a:ea typeface="+mj-ea"/>
            </a:endParaRPr>
          </a:p>
          <a:p>
            <a:pPr marL="357188" lvl="1" indent="-174625" eaLnBrk="1" hangingPunct="1">
              <a:buFont typeface="Arial" panose="020B0604020202020204" pitchFamily="34" charset="0"/>
              <a:buChar char="•"/>
              <a:defRPr/>
            </a:pPr>
            <a:r>
              <a:rPr lang="zh-TW" altLang="zh-TW" sz="1600" b="1" dirty="0" smtClean="0">
                <a:latin typeface="+mj-ea"/>
                <a:ea typeface="+mj-ea"/>
              </a:rPr>
              <a:t>勘損訓</a:t>
            </a:r>
            <a:r>
              <a:rPr lang="zh-TW" altLang="en-US" sz="1600" b="1" dirty="0" smtClean="0">
                <a:latin typeface="+mj-ea"/>
                <a:ea typeface="+mj-ea"/>
              </a:rPr>
              <a:t>練及管理</a:t>
            </a:r>
            <a:endParaRPr lang="en-US" altLang="zh-TW" sz="1600" b="1" dirty="0">
              <a:latin typeface="+mj-ea"/>
              <a:ea typeface="+mj-ea"/>
            </a:endParaRPr>
          </a:p>
          <a:p>
            <a:pPr marL="357188" lvl="1" indent="-174625" eaLnBrk="1" hangingPunct="1">
              <a:buFont typeface="Arial" panose="020B0604020202020204" pitchFamily="34" charset="0"/>
              <a:buChar char="•"/>
              <a:defRPr/>
            </a:pPr>
            <a:r>
              <a:rPr lang="zh-TW" altLang="en-US" sz="1600" b="1" dirty="0" smtClean="0">
                <a:latin typeface="+mj-ea"/>
                <a:ea typeface="+mj-ea"/>
              </a:rPr>
              <a:t>教育推廣及宣導</a:t>
            </a:r>
            <a:endParaRPr lang="en-US" altLang="zh-TW" sz="1600" b="1" dirty="0" smtClean="0">
              <a:latin typeface="+mj-ea"/>
              <a:ea typeface="+mj-ea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395536" y="1700808"/>
            <a:ext cx="1944216" cy="830997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marL="180975" indent="-180975" eaLnBrk="1" hangingPunct="1">
              <a:buFont typeface="Wingdings" panose="05000000000000000000" pitchFamily="2" charset="2"/>
              <a:buChar char="ü"/>
              <a:defRPr/>
            </a:pPr>
            <a:r>
              <a:rPr lang="zh-TW" altLang="zh-TW" sz="1600" b="1" dirty="0">
                <a:latin typeface="+mj-ea"/>
                <a:ea typeface="+mj-ea"/>
              </a:rPr>
              <a:t>協助研發保險商品</a:t>
            </a:r>
            <a:endParaRPr lang="en-US" altLang="zh-TW" sz="1600" b="1" dirty="0">
              <a:latin typeface="+mj-ea"/>
              <a:ea typeface="+mj-ea"/>
            </a:endParaRPr>
          </a:p>
          <a:p>
            <a:pPr marL="180975" indent="-180975" eaLnBrk="1" hangingPunct="1">
              <a:buFont typeface="Wingdings" panose="05000000000000000000" pitchFamily="2" charset="2"/>
              <a:buChar char="ü"/>
              <a:defRPr/>
            </a:pPr>
            <a:r>
              <a:rPr lang="zh-TW" altLang="en-US" sz="1600" b="1" dirty="0">
                <a:latin typeface="+mj-ea"/>
                <a:ea typeface="+mj-ea"/>
              </a:rPr>
              <a:t>免徵營業稅及</a:t>
            </a:r>
            <a:r>
              <a:rPr lang="zh-TW" altLang="en-US" sz="1600" b="1" dirty="0" smtClean="0">
                <a:latin typeface="+mj-ea"/>
                <a:ea typeface="+mj-ea"/>
              </a:rPr>
              <a:t>印花稅</a:t>
            </a:r>
            <a:endParaRPr lang="en-US" altLang="zh-TW" sz="1600" b="1" dirty="0">
              <a:latin typeface="+mj-ea"/>
              <a:ea typeface="+mj-ea"/>
            </a:endParaRPr>
          </a:p>
        </p:txBody>
      </p:sp>
      <p:sp>
        <p:nvSpPr>
          <p:cNvPr id="11" name="文字方塊 9"/>
          <p:cNvSpPr txBox="1">
            <a:spLocks noChangeArrowheads="1"/>
          </p:cNvSpPr>
          <p:nvPr/>
        </p:nvSpPr>
        <p:spPr bwMode="auto">
          <a:xfrm>
            <a:off x="251520" y="3429000"/>
            <a:ext cx="1728192" cy="132343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180975" indent="-180975" eaLnBrk="1" hangingPunct="1">
              <a:buFont typeface="Wingdings" panose="05000000000000000000" pitchFamily="2" charset="2"/>
              <a:buChar char="ü"/>
              <a:defRPr/>
            </a:pPr>
            <a:r>
              <a:rPr lang="zh-TW" altLang="en-US" sz="1600" b="1" dirty="0" smtClean="0">
                <a:latin typeface="+mj-ea"/>
                <a:ea typeface="+mj-ea"/>
              </a:rPr>
              <a:t>中央</a:t>
            </a:r>
            <a:r>
              <a:rPr lang="zh-TW" altLang="zh-TW" sz="1600" b="1" dirty="0" smtClean="0">
                <a:latin typeface="+mj-ea"/>
                <a:ea typeface="+mj-ea"/>
              </a:rPr>
              <a:t>政府補助保險費</a:t>
            </a:r>
            <a:r>
              <a:rPr lang="zh-TW" altLang="en-US" sz="1600" b="1" dirty="0" smtClean="0">
                <a:latin typeface="+mj-ea"/>
                <a:ea typeface="+mj-ea"/>
              </a:rPr>
              <a:t>以</a:t>
            </a:r>
            <a:r>
              <a:rPr lang="en-US" altLang="zh-TW" sz="1600" b="1" dirty="0" smtClean="0">
                <a:latin typeface="+mj-ea"/>
                <a:ea typeface="+mj-ea"/>
              </a:rPr>
              <a:t>50%</a:t>
            </a:r>
            <a:r>
              <a:rPr lang="zh-TW" altLang="en-US" sz="1600" b="1" dirty="0" smtClean="0">
                <a:latin typeface="+mj-ea"/>
                <a:ea typeface="+mj-ea"/>
              </a:rPr>
              <a:t>為上限；但屬強制投保者不在此限</a:t>
            </a:r>
            <a:endParaRPr lang="en-US" altLang="zh-TW" sz="1600" b="1" dirty="0" smtClean="0">
              <a:latin typeface="+mj-ea"/>
              <a:ea typeface="+mj-ea"/>
            </a:endParaRPr>
          </a:p>
        </p:txBody>
      </p:sp>
      <p:sp>
        <p:nvSpPr>
          <p:cNvPr id="13" name="文字方塊 11"/>
          <p:cNvSpPr txBox="1">
            <a:spLocks noChangeArrowheads="1"/>
          </p:cNvSpPr>
          <p:nvPr/>
        </p:nvSpPr>
        <p:spPr bwMode="auto">
          <a:xfrm>
            <a:off x="6948264" y="2276872"/>
            <a:ext cx="2013306" cy="8309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180975" indent="-180975" eaLnBrk="1" hangingPunct="1">
              <a:buFont typeface="Wingdings" panose="05000000000000000000" pitchFamily="2" charset="2"/>
              <a:buChar char="ü"/>
              <a:defRPr/>
            </a:pPr>
            <a:r>
              <a:rPr lang="zh-TW" altLang="en-US" sz="1600" b="1" dirty="0" smtClean="0">
                <a:latin typeface="+mj-ea"/>
                <a:ea typeface="+mj-ea"/>
              </a:rPr>
              <a:t>由</a:t>
            </a:r>
            <a:r>
              <a:rPr lang="zh-TW" altLang="en-US" sz="1600" b="1" dirty="0">
                <a:latin typeface="+mj-ea"/>
                <a:ea typeface="+mj-ea"/>
              </a:rPr>
              <a:t>保險公司及農會、漁會擔任</a:t>
            </a:r>
            <a:r>
              <a:rPr lang="zh-TW" altLang="zh-TW" sz="1600" b="1" dirty="0">
                <a:latin typeface="+mj-ea"/>
                <a:ea typeface="+mj-ea"/>
              </a:rPr>
              <a:t>保險</a:t>
            </a:r>
            <a:r>
              <a:rPr lang="zh-TW" altLang="en-US" sz="1600" b="1" dirty="0">
                <a:latin typeface="+mj-ea"/>
                <a:ea typeface="+mj-ea"/>
              </a:rPr>
              <a:t>人</a:t>
            </a:r>
            <a:r>
              <a:rPr lang="zh-TW" altLang="zh-TW" sz="1600" b="1" dirty="0">
                <a:latin typeface="+mj-ea"/>
                <a:ea typeface="+mj-ea"/>
              </a:rPr>
              <a:t> </a:t>
            </a:r>
            <a:endParaRPr lang="zh-TW" altLang="en-US" sz="1600" b="1" dirty="0">
              <a:latin typeface="+mj-ea"/>
              <a:ea typeface="+mj-ea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8595686" y="6368974"/>
            <a:ext cx="314325" cy="312737"/>
          </a:xfrm>
        </p:spPr>
        <p:txBody>
          <a:bodyPr/>
          <a:lstStyle/>
          <a:p>
            <a:fld id="{66CFD531-C217-4827-9172-91DF6AF4D97E}" type="slidenum">
              <a:rPr lang="zh-TW" altLang="en-US" sz="1200" smtClean="0"/>
              <a:pPr/>
              <a:t>6</a:t>
            </a:fld>
            <a:endParaRPr lang="zh-TW" altLang="en-US" sz="1200" dirty="0"/>
          </a:p>
        </p:txBody>
      </p:sp>
      <p:sp>
        <p:nvSpPr>
          <p:cNvPr id="16" name="文字方塊 18"/>
          <p:cNvSpPr txBox="1">
            <a:spLocks noChangeArrowheads="1"/>
          </p:cNvSpPr>
          <p:nvPr/>
        </p:nvSpPr>
        <p:spPr bwMode="auto">
          <a:xfrm>
            <a:off x="395288" y="44624"/>
            <a:ext cx="80645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28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參、農業保險法草案</a:t>
            </a:r>
            <a:endParaRPr lang="en-US" altLang="zh-TW" sz="2800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8" name="文字方塊 18"/>
          <p:cNvSpPr txBox="1">
            <a:spLocks noChangeArrowheads="1"/>
          </p:cNvSpPr>
          <p:nvPr/>
        </p:nvSpPr>
        <p:spPr bwMode="auto">
          <a:xfrm>
            <a:off x="406971" y="452378"/>
            <a:ext cx="2436837" cy="52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269875" indent="-269875" eaLnBrk="1" hangingPunct="1">
              <a:lnSpc>
                <a:spcPts val="3400"/>
              </a:lnSpc>
              <a:defRPr/>
            </a:pPr>
            <a:r>
              <a:rPr lang="en-US" altLang="zh-TW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法案重點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91800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8676456" y="6521707"/>
            <a:ext cx="312738" cy="336293"/>
          </a:xfrm>
        </p:spPr>
        <p:txBody>
          <a:bodyPr/>
          <a:lstStyle/>
          <a:p>
            <a:fld id="{10D03374-1DBA-4E10-9D10-425EFCFC5A36}" type="slidenum">
              <a:rPr lang="zh-TW" altLang="en-US" sz="1200" smtClean="0">
                <a:latin typeface="+mj-ea"/>
                <a:ea typeface="+mj-ea"/>
              </a:rPr>
              <a:pPr/>
              <a:t>7</a:t>
            </a:fld>
            <a:endParaRPr lang="zh-TW" altLang="en-US" sz="1200" dirty="0">
              <a:latin typeface="+mj-ea"/>
              <a:ea typeface="+mj-ea"/>
            </a:endParaRPr>
          </a:p>
        </p:txBody>
      </p:sp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3354838589"/>
              </p:ext>
            </p:extLst>
          </p:nvPr>
        </p:nvGraphicFramePr>
        <p:xfrm>
          <a:off x="720432" y="549376"/>
          <a:ext cx="7920000" cy="62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文字方塊 18"/>
          <p:cNvSpPr txBox="1">
            <a:spLocks noChangeArrowheads="1"/>
          </p:cNvSpPr>
          <p:nvPr/>
        </p:nvSpPr>
        <p:spPr bwMode="auto">
          <a:xfrm>
            <a:off x="406971" y="44624"/>
            <a:ext cx="2436837" cy="52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269875" indent="-269875" eaLnBrk="1" hangingPunct="1">
              <a:lnSpc>
                <a:spcPts val="3400"/>
              </a:lnSpc>
              <a:defRPr/>
            </a:pPr>
            <a:r>
              <a:rPr lang="en-US" altLang="zh-TW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en-US" altLang="zh-TW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立法效益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29017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資料庫圖表 4"/>
          <p:cNvGraphicFramePr/>
          <p:nvPr>
            <p:extLst/>
          </p:nvPr>
        </p:nvGraphicFramePr>
        <p:xfrm>
          <a:off x="487388" y="873416"/>
          <a:ext cx="8172000" cy="630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722171" y="6500639"/>
            <a:ext cx="314325" cy="312737"/>
          </a:xfrm>
        </p:spPr>
        <p:txBody>
          <a:bodyPr/>
          <a:lstStyle/>
          <a:p>
            <a:fld id="{66CFD531-C217-4827-9172-91DF6AF4D97E}" type="slidenum">
              <a:rPr lang="zh-TW" altLang="en-US" sz="1200" smtClean="0"/>
              <a:pPr/>
              <a:t>8</a:t>
            </a:fld>
            <a:endParaRPr lang="zh-TW" altLang="en-US" sz="1200" dirty="0"/>
          </a:p>
        </p:txBody>
      </p:sp>
      <p:sp>
        <p:nvSpPr>
          <p:cNvPr id="9" name="文字方塊 18"/>
          <p:cNvSpPr txBox="1">
            <a:spLocks noChangeArrowheads="1"/>
          </p:cNvSpPr>
          <p:nvPr/>
        </p:nvSpPr>
        <p:spPr bwMode="auto">
          <a:xfrm>
            <a:off x="406971" y="404664"/>
            <a:ext cx="2436837" cy="52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269875" indent="-269875" eaLnBrk="1" hangingPunct="1">
              <a:lnSpc>
                <a:spcPts val="3400"/>
              </a:lnSpc>
              <a:defRPr/>
            </a:pPr>
            <a:r>
              <a:rPr lang="en-US" altLang="zh-TW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</a:t>
            </a:r>
            <a:r>
              <a:rPr lang="en-US" altLang="zh-TW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章節內容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14444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8748464" y="6525344"/>
            <a:ext cx="312738" cy="312738"/>
          </a:xfrm>
        </p:spPr>
        <p:txBody>
          <a:bodyPr/>
          <a:lstStyle/>
          <a:p>
            <a:r>
              <a:rPr lang="en-US" altLang="zh-TW" sz="1200" dirty="0" smtClean="0">
                <a:latin typeface="+mj-ea"/>
                <a:ea typeface="+mj-ea"/>
              </a:rPr>
              <a:t>9</a:t>
            </a:r>
            <a:endParaRPr lang="zh-TW" altLang="en-US" sz="1200" dirty="0">
              <a:latin typeface="+mj-ea"/>
              <a:ea typeface="+mj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85786" y="836712"/>
            <a:ext cx="7776864" cy="596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ts val="3000"/>
              </a:lnSpc>
              <a:spcAft>
                <a:spcPct val="15000"/>
              </a:spcAft>
              <a:buClr>
                <a:srgbClr val="0000FF"/>
              </a:buClr>
              <a:buFont typeface="Wingdings" panose="05000000000000000000" pitchFamily="2" charset="2"/>
              <a:buChar char="p"/>
            </a:pPr>
            <a:r>
              <a:rPr lang="zh-TW" altLang="en-US" sz="2400" b="1" u="sng" dirty="0" smtClean="0">
                <a:solidFill>
                  <a:srgbClr val="0000FF"/>
                </a:solidFill>
                <a:latin typeface="+mj-ea"/>
                <a:ea typeface="+mj-ea"/>
              </a:rPr>
              <a:t>持續開發符合農民需求的保單</a:t>
            </a:r>
            <a:endParaRPr lang="en-US" altLang="zh-TW" sz="2400" b="1" u="sng" dirty="0" smtClean="0">
              <a:solidFill>
                <a:srgbClr val="0000FF"/>
              </a:solidFill>
              <a:latin typeface="+mj-ea"/>
              <a:ea typeface="+mj-ea"/>
            </a:endParaRPr>
          </a:p>
          <a:p>
            <a:pPr marL="742950" lvl="1" indent="-285750">
              <a:lnSpc>
                <a:spcPts val="3000"/>
              </a:lnSpc>
              <a:spcAft>
                <a:spcPct val="15000"/>
              </a:spcAft>
              <a:buFont typeface="Wingdings" panose="05000000000000000000" pitchFamily="2" charset="2"/>
              <a:buChar char="Ø"/>
            </a:pPr>
            <a:r>
              <a:rPr lang="zh-TW" altLang="en-US" b="1" dirty="0" smtClean="0">
                <a:solidFill>
                  <a:srgbClr val="990000"/>
                </a:solidFill>
                <a:latin typeface="+mj-ea"/>
                <a:ea typeface="+mj-ea"/>
              </a:rPr>
              <a:t>先調查農民保險需求，再依不同農產物生長特性，開發符合農民需要的保單，並透過精確之農損數據，使保險費率合理化</a:t>
            </a:r>
            <a:endParaRPr lang="en-US" altLang="zh-TW" b="1" u="sng" dirty="0" smtClean="0">
              <a:solidFill>
                <a:srgbClr val="990000"/>
              </a:solidFill>
              <a:latin typeface="+mj-ea"/>
              <a:ea typeface="+mj-ea"/>
            </a:endParaRPr>
          </a:p>
          <a:p>
            <a:pPr marL="342900" indent="-342900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rgbClr val="0000FF"/>
              </a:buClr>
              <a:buFont typeface="Wingdings" panose="05000000000000000000" pitchFamily="2" charset="2"/>
              <a:buChar char="p"/>
            </a:pPr>
            <a:r>
              <a:rPr lang="zh-TW" altLang="en-US" sz="2400" b="1" u="sng" dirty="0" smtClean="0">
                <a:solidFill>
                  <a:srgbClr val="0000FF"/>
                </a:solidFill>
                <a:latin typeface="+mj-ea"/>
                <a:ea typeface="+mj-ea"/>
              </a:rPr>
              <a:t>扣合產業政策、管理輔導措施及保險機制</a:t>
            </a:r>
            <a:endParaRPr lang="en-US" altLang="zh-TW" sz="2400" b="1" u="sng" dirty="0" smtClean="0">
              <a:solidFill>
                <a:srgbClr val="0000FF"/>
              </a:solidFill>
              <a:latin typeface="+mj-ea"/>
              <a:ea typeface="+mj-ea"/>
            </a:endParaRPr>
          </a:p>
          <a:p>
            <a:pPr marL="742950" lvl="1" indent="-285750">
              <a:lnSpc>
                <a:spcPts val="3000"/>
              </a:lnSpc>
              <a:spcAft>
                <a:spcPct val="15000"/>
              </a:spcAft>
              <a:buFont typeface="Wingdings" panose="05000000000000000000" pitchFamily="2" charset="2"/>
              <a:buChar char="Ø"/>
            </a:pPr>
            <a:r>
              <a:rPr lang="zh-TW" altLang="en-US" b="1" dirty="0" smtClean="0">
                <a:solidFill>
                  <a:srgbClr val="990000"/>
                </a:solidFill>
                <a:latin typeface="+mj-ea"/>
                <a:ea typeface="+mj-ea"/>
              </a:rPr>
              <a:t>結合輔導獎勵</a:t>
            </a:r>
            <a:r>
              <a:rPr lang="en-US" altLang="zh-TW" b="1" dirty="0" smtClean="0">
                <a:solidFill>
                  <a:srgbClr val="990000"/>
                </a:solidFill>
                <a:latin typeface="+mj-ea"/>
                <a:ea typeface="+mj-ea"/>
              </a:rPr>
              <a:t>(</a:t>
            </a:r>
            <a:r>
              <a:rPr lang="zh-TW" altLang="en-US" b="1" dirty="0" smtClean="0">
                <a:solidFill>
                  <a:srgbClr val="990000"/>
                </a:solidFill>
                <a:latin typeface="+mj-ea"/>
                <a:ea typeface="+mj-ea"/>
              </a:rPr>
              <a:t>如稻米產銷契作集團產區</a:t>
            </a:r>
            <a:r>
              <a:rPr lang="en-US" altLang="zh-TW" b="1" dirty="0" smtClean="0">
                <a:solidFill>
                  <a:srgbClr val="990000"/>
                </a:solidFill>
                <a:latin typeface="+mj-ea"/>
                <a:ea typeface="+mj-ea"/>
              </a:rPr>
              <a:t>)</a:t>
            </a:r>
            <a:r>
              <a:rPr lang="en-US" altLang="en-US" b="1" dirty="0" smtClean="0">
                <a:solidFill>
                  <a:srgbClr val="990000"/>
                </a:solidFill>
                <a:latin typeface="+mj-ea"/>
                <a:ea typeface="+mj-ea"/>
              </a:rPr>
              <a:t>、</a:t>
            </a:r>
            <a:r>
              <a:rPr lang="zh-TW" altLang="en-US" b="1" dirty="0" smtClean="0">
                <a:solidFill>
                  <a:srgbClr val="990000"/>
                </a:solidFill>
                <a:latin typeface="+mj-ea"/>
                <a:ea typeface="+mj-ea"/>
              </a:rPr>
              <a:t>專案農貸</a:t>
            </a:r>
            <a:r>
              <a:rPr lang="en-US" altLang="zh-TW" b="1" dirty="0" smtClean="0">
                <a:solidFill>
                  <a:srgbClr val="990000"/>
                </a:solidFill>
                <a:latin typeface="+mj-ea"/>
                <a:ea typeface="+mj-ea"/>
              </a:rPr>
              <a:t>(</a:t>
            </a:r>
            <a:r>
              <a:rPr lang="zh-TW" altLang="en-US" b="1" dirty="0" smtClean="0">
                <a:solidFill>
                  <a:srgbClr val="990000"/>
                </a:solidFill>
                <a:latin typeface="+mj-ea"/>
                <a:ea typeface="+mj-ea"/>
              </a:rPr>
              <a:t>如肉用、蛋用、種用之家禽業者</a:t>
            </a:r>
            <a:r>
              <a:rPr lang="en-US" altLang="zh-TW" b="1" dirty="0" smtClean="0">
                <a:solidFill>
                  <a:srgbClr val="990000"/>
                </a:solidFill>
                <a:latin typeface="+mj-ea"/>
                <a:ea typeface="+mj-ea"/>
              </a:rPr>
              <a:t>)</a:t>
            </a:r>
            <a:r>
              <a:rPr lang="zh-TW" altLang="en-US" b="1" dirty="0" smtClean="0">
                <a:solidFill>
                  <a:srgbClr val="990000"/>
                </a:solidFill>
                <a:latin typeface="+mj-ea"/>
                <a:ea typeface="+mj-ea"/>
              </a:rPr>
              <a:t>等措施，引導農民投保農業保險</a:t>
            </a:r>
            <a:endParaRPr lang="zh-TW" altLang="en-US" b="1" u="sng" dirty="0" smtClean="0">
              <a:solidFill>
                <a:srgbClr val="990000"/>
              </a:solidFill>
              <a:latin typeface="+mj-ea"/>
              <a:ea typeface="+mj-ea"/>
            </a:endParaRPr>
          </a:p>
          <a:p>
            <a:pPr marL="342900" indent="-342900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rgbClr val="0000FF"/>
              </a:buClr>
              <a:buFont typeface="Wingdings" panose="05000000000000000000" pitchFamily="2" charset="2"/>
              <a:buChar char="p"/>
            </a:pPr>
            <a:r>
              <a:rPr lang="zh-TW" altLang="en-US" sz="2400" b="1" u="sng" dirty="0" smtClean="0">
                <a:solidFill>
                  <a:srgbClr val="0000FF"/>
                </a:solidFill>
                <a:latin typeface="+mj-ea"/>
                <a:ea typeface="+mj-ea"/>
              </a:rPr>
              <a:t>加強教育推廣及宣導</a:t>
            </a:r>
            <a:endParaRPr lang="en-US" altLang="zh-TW" sz="2400" b="1" u="sng" dirty="0" smtClean="0">
              <a:solidFill>
                <a:srgbClr val="0000FF"/>
              </a:solidFill>
              <a:latin typeface="+mj-ea"/>
              <a:ea typeface="+mj-ea"/>
            </a:endParaRPr>
          </a:p>
          <a:p>
            <a:pPr marL="742950" lvl="1" indent="-285750">
              <a:lnSpc>
                <a:spcPts val="3000"/>
              </a:lnSpc>
              <a:spcAft>
                <a:spcPct val="15000"/>
              </a:spcAft>
              <a:buFont typeface="Wingdings" panose="05000000000000000000" pitchFamily="2" charset="2"/>
              <a:buChar char="Ø"/>
            </a:pPr>
            <a:r>
              <a:rPr lang="zh-TW" altLang="en-US" b="1" dirty="0" smtClean="0">
                <a:solidFill>
                  <a:srgbClr val="990000"/>
                </a:solidFill>
                <a:latin typeface="+mj-ea"/>
                <a:ea typeface="+mj-ea"/>
              </a:rPr>
              <a:t>擴大舉辦宣導會、研習會</a:t>
            </a:r>
            <a:r>
              <a:rPr lang="en-US" altLang="zh-TW" b="1" dirty="0" smtClean="0">
                <a:solidFill>
                  <a:srgbClr val="990000"/>
                </a:solidFill>
                <a:latin typeface="+mj-ea"/>
                <a:ea typeface="+mj-ea"/>
              </a:rPr>
              <a:t>(</a:t>
            </a:r>
            <a:r>
              <a:rPr lang="zh-TW" altLang="en-US" b="1" dirty="0" smtClean="0">
                <a:solidFill>
                  <a:srgbClr val="990000"/>
                </a:solidFill>
                <a:latin typeface="+mj-ea"/>
                <a:ea typeface="+mj-ea"/>
              </a:rPr>
              <a:t>包括與地方政府合作</a:t>
            </a:r>
            <a:r>
              <a:rPr lang="en-US" altLang="zh-TW" b="1" dirty="0" smtClean="0">
                <a:solidFill>
                  <a:srgbClr val="990000"/>
                </a:solidFill>
                <a:latin typeface="+mj-ea"/>
                <a:ea typeface="+mj-ea"/>
              </a:rPr>
              <a:t>)</a:t>
            </a:r>
            <a:r>
              <a:rPr lang="zh-TW" altLang="en-US" b="1" dirty="0" smtClean="0">
                <a:solidFill>
                  <a:srgbClr val="990000"/>
                </a:solidFill>
                <a:latin typeface="+mj-ea"/>
                <a:ea typeface="+mj-ea"/>
              </a:rPr>
              <a:t>，並於各地農業推廣活動或教育訓練期間</a:t>
            </a:r>
            <a:r>
              <a:rPr lang="en-US" altLang="zh-TW" b="1" dirty="0" smtClean="0">
                <a:solidFill>
                  <a:srgbClr val="990000"/>
                </a:solidFill>
                <a:latin typeface="+mj-ea"/>
                <a:ea typeface="+mj-ea"/>
              </a:rPr>
              <a:t>(</a:t>
            </a:r>
            <a:r>
              <a:rPr lang="zh-TW" altLang="en-US" b="1" dirty="0" smtClean="0">
                <a:solidFill>
                  <a:srgbClr val="990000"/>
                </a:solidFill>
                <a:latin typeface="+mj-ea"/>
                <a:ea typeface="+mj-ea"/>
              </a:rPr>
              <a:t>如農作物技術講習會</a:t>
            </a:r>
            <a:r>
              <a:rPr lang="en-US" altLang="zh-TW" b="1" dirty="0" smtClean="0">
                <a:solidFill>
                  <a:srgbClr val="990000"/>
                </a:solidFill>
                <a:latin typeface="+mj-ea"/>
                <a:ea typeface="+mj-ea"/>
              </a:rPr>
              <a:t>)</a:t>
            </a:r>
            <a:r>
              <a:rPr lang="zh-TW" altLang="en-US" b="1" dirty="0" smtClean="0">
                <a:solidFill>
                  <a:srgbClr val="990000"/>
                </a:solidFill>
                <a:latin typeface="+mj-ea"/>
                <a:ea typeface="+mj-ea"/>
              </a:rPr>
              <a:t>加強宣導，鼓勵投保</a:t>
            </a:r>
            <a:endParaRPr lang="en-US" altLang="zh-TW" b="1" dirty="0" smtClean="0">
              <a:solidFill>
                <a:srgbClr val="990000"/>
              </a:solidFill>
              <a:latin typeface="+mj-ea"/>
              <a:ea typeface="+mj-ea"/>
            </a:endParaRPr>
          </a:p>
          <a:p>
            <a:pPr marL="342900" lvl="0" indent="-342900">
              <a:lnSpc>
                <a:spcPts val="3000"/>
              </a:lnSpc>
              <a:spcAft>
                <a:spcPct val="15000"/>
              </a:spcAft>
              <a:buClr>
                <a:srgbClr val="0000FF"/>
              </a:buClr>
              <a:buFont typeface="Wingdings" panose="05000000000000000000" pitchFamily="2" charset="2"/>
              <a:buChar char="p"/>
            </a:pPr>
            <a:r>
              <a:rPr lang="zh-TW" altLang="en-US" sz="2400" b="1" u="sng" dirty="0" smtClean="0">
                <a:solidFill>
                  <a:srgbClr val="0000FF"/>
                </a:solidFill>
                <a:latin typeface="+mj-ea"/>
                <a:ea typeface="+mj-ea"/>
              </a:rPr>
              <a:t>導入科技勘損，節省勘損人力</a:t>
            </a:r>
            <a:endParaRPr lang="en-US" altLang="zh-TW" sz="2400" b="1" u="sng" dirty="0" smtClean="0">
              <a:solidFill>
                <a:srgbClr val="0000FF"/>
              </a:solidFill>
              <a:latin typeface="+mj-ea"/>
              <a:ea typeface="+mj-ea"/>
            </a:endParaRPr>
          </a:p>
          <a:p>
            <a:pPr marL="742950" lvl="1" indent="-285750">
              <a:lnSpc>
                <a:spcPts val="3000"/>
              </a:lnSpc>
              <a:spcAft>
                <a:spcPct val="15000"/>
              </a:spcAft>
              <a:buClr>
                <a:srgbClr val="990000"/>
              </a:buClr>
              <a:buFont typeface="Wingdings" pitchFamily="2" charset="2"/>
              <a:buChar char="Ø"/>
            </a:pPr>
            <a:r>
              <a:rPr lang="zh-TW" altLang="en-US" b="1" dirty="0" smtClean="0">
                <a:solidFill>
                  <a:srgbClr val="990000"/>
                </a:solidFill>
                <a:latin typeface="+mj-ea"/>
                <a:ea typeface="+mj-ea"/>
              </a:rPr>
              <a:t>研發無人機</a:t>
            </a:r>
            <a:r>
              <a:rPr lang="en-US" altLang="zh-TW" b="1" dirty="0" smtClean="0">
                <a:solidFill>
                  <a:srgbClr val="990000"/>
                </a:solidFill>
                <a:latin typeface="+mj-ea"/>
                <a:ea typeface="+mj-ea"/>
              </a:rPr>
              <a:t>(UAV)</a:t>
            </a:r>
            <a:r>
              <a:rPr lang="zh-TW" altLang="en-US" b="1" dirty="0" smtClean="0">
                <a:solidFill>
                  <a:srgbClr val="990000"/>
                </a:solidFill>
                <a:latin typeface="+mj-ea"/>
                <a:ea typeface="+mj-ea"/>
              </a:rPr>
              <a:t>勘損技術</a:t>
            </a:r>
            <a:r>
              <a:rPr lang="en-US" altLang="zh-TW" b="1" dirty="0" smtClean="0">
                <a:solidFill>
                  <a:srgbClr val="990000"/>
                </a:solidFill>
                <a:latin typeface="+mj-ea"/>
                <a:ea typeface="+mj-ea"/>
              </a:rPr>
              <a:t>(</a:t>
            </a:r>
            <a:r>
              <a:rPr lang="zh-TW" altLang="en-US" b="1" dirty="0" smtClean="0">
                <a:solidFill>
                  <a:srgbClr val="990000"/>
                </a:solidFill>
                <a:latin typeface="+mj-ea"/>
                <a:ea typeface="+mj-ea"/>
              </a:rPr>
              <a:t>先期導入運用於香蕉植株保險</a:t>
            </a:r>
            <a:r>
              <a:rPr lang="en-US" altLang="zh-TW" b="1" dirty="0" smtClean="0">
                <a:solidFill>
                  <a:srgbClr val="990000"/>
                </a:solidFill>
                <a:latin typeface="+mj-ea"/>
                <a:ea typeface="+mj-ea"/>
              </a:rPr>
              <a:t>)</a:t>
            </a:r>
          </a:p>
          <a:p>
            <a:pPr marL="342900" indent="-342900">
              <a:lnSpc>
                <a:spcPts val="3000"/>
              </a:lnSpc>
              <a:spcAft>
                <a:spcPct val="15000"/>
              </a:spcAft>
              <a:buClr>
                <a:srgbClr val="0000FF"/>
              </a:buClr>
              <a:buFont typeface="Wingdings" panose="05000000000000000000" pitchFamily="2" charset="2"/>
              <a:buChar char="p"/>
            </a:pPr>
            <a:r>
              <a:rPr lang="zh-TW" altLang="en-US" sz="2400" b="1" u="sng" dirty="0" smtClean="0">
                <a:solidFill>
                  <a:srgbClr val="0000FF"/>
                </a:solidFill>
                <a:latin typeface="+mj-ea"/>
                <a:ea typeface="+mj-ea"/>
              </a:rPr>
              <a:t>持續推動農業保險立法，研擬配套法規</a:t>
            </a:r>
            <a:endParaRPr lang="en-US" altLang="zh-TW" sz="2400" b="1" u="sng" dirty="0" smtClean="0">
              <a:solidFill>
                <a:srgbClr val="0000FF"/>
              </a:solidFill>
              <a:latin typeface="+mj-ea"/>
              <a:ea typeface="+mj-ea"/>
            </a:endParaRPr>
          </a:p>
          <a:p>
            <a:pPr marL="742950" lvl="1" indent="-285750">
              <a:lnSpc>
                <a:spcPts val="3000"/>
              </a:lnSpc>
              <a:spcAft>
                <a:spcPct val="15000"/>
              </a:spcAft>
              <a:buClr>
                <a:srgbClr val="990000"/>
              </a:buClr>
              <a:buFont typeface="Wingdings" pitchFamily="2" charset="2"/>
              <a:buChar char="Ø"/>
            </a:pPr>
            <a:r>
              <a:rPr lang="zh-TW" altLang="en-US" b="1" dirty="0" smtClean="0">
                <a:solidFill>
                  <a:srgbClr val="990000"/>
                </a:solidFill>
                <a:latin typeface="+mj-ea"/>
                <a:ea typeface="+mj-ea"/>
              </a:rPr>
              <a:t>農業</a:t>
            </a:r>
            <a:r>
              <a:rPr lang="zh-TW" altLang="en-US" b="1" dirty="0">
                <a:solidFill>
                  <a:srgbClr val="990000"/>
                </a:solidFill>
                <a:latin typeface="+mj-ea"/>
                <a:ea typeface="+mj-ea"/>
              </a:rPr>
              <a:t>保險法</a:t>
            </a:r>
            <a:r>
              <a:rPr lang="zh-TW" altLang="en-US" b="1" dirty="0" smtClean="0">
                <a:solidFill>
                  <a:srgbClr val="990000"/>
                </a:solidFill>
                <a:latin typeface="+mj-ea"/>
                <a:ea typeface="+mj-ea"/>
              </a:rPr>
              <a:t>草案業經行政院會通過，將函請立法院審議，</a:t>
            </a:r>
            <a:endParaRPr lang="en-US" altLang="zh-TW" b="1" dirty="0" smtClean="0">
              <a:solidFill>
                <a:srgbClr val="990000"/>
              </a:solidFill>
              <a:latin typeface="+mj-ea"/>
              <a:ea typeface="+mj-ea"/>
            </a:endParaRPr>
          </a:p>
          <a:p>
            <a:pPr lvl="1">
              <a:lnSpc>
                <a:spcPts val="1800"/>
              </a:lnSpc>
              <a:spcAft>
                <a:spcPts val="0"/>
              </a:spcAft>
              <a:buClr>
                <a:srgbClr val="990000"/>
              </a:buClr>
            </a:pPr>
            <a:r>
              <a:rPr lang="zh-TW" altLang="en-US" b="1" dirty="0">
                <a:solidFill>
                  <a:srgbClr val="990000"/>
                </a:solidFill>
                <a:latin typeface="+mj-ea"/>
                <a:ea typeface="+mj-ea"/>
              </a:rPr>
              <a:t> </a:t>
            </a:r>
            <a:r>
              <a:rPr lang="zh-TW" altLang="en-US" b="1" dirty="0" smtClean="0">
                <a:solidFill>
                  <a:srgbClr val="990000"/>
                </a:solidFill>
                <a:latin typeface="+mj-ea"/>
                <a:ea typeface="+mj-ea"/>
              </a:rPr>
              <a:t>    期於</a:t>
            </a:r>
            <a:r>
              <a:rPr lang="en-US" altLang="zh-TW" b="1" dirty="0" smtClean="0">
                <a:solidFill>
                  <a:srgbClr val="990000"/>
                </a:solidFill>
                <a:latin typeface="+mj-ea"/>
                <a:ea typeface="+mj-ea"/>
              </a:rPr>
              <a:t>108</a:t>
            </a:r>
            <a:r>
              <a:rPr lang="zh-TW" altLang="en-US" b="1" dirty="0" smtClean="0">
                <a:solidFill>
                  <a:srgbClr val="990000"/>
                </a:solidFill>
                <a:latin typeface="+mj-ea"/>
                <a:ea typeface="+mj-ea"/>
              </a:rPr>
              <a:t>年完成立法，並將儘速訂定配套法規。</a:t>
            </a:r>
          </a:p>
        </p:txBody>
      </p:sp>
      <p:sp>
        <p:nvSpPr>
          <p:cNvPr id="6" name="文字方塊 10"/>
          <p:cNvSpPr txBox="1">
            <a:spLocks noChangeArrowheads="1"/>
          </p:cNvSpPr>
          <p:nvPr/>
        </p:nvSpPr>
        <p:spPr bwMode="auto">
          <a:xfrm>
            <a:off x="-146050" y="260648"/>
            <a:ext cx="89281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 eaLnBrk="1" hangingPunct="1">
              <a:defRPr/>
            </a:pPr>
            <a:r>
              <a:rPr kumimoji="0" lang="zh-TW" altLang="en-US" sz="2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肆、未來精進作為</a:t>
            </a:r>
            <a:endParaRPr kumimoji="0" lang="zh-TW" altLang="en-US" sz="2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7" name="Picture 23" descr="「青農」的圖片搜尋結果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42" r="17999"/>
          <a:stretch>
            <a:fillRect/>
          </a:stretch>
        </p:blipFill>
        <p:spPr bwMode="auto">
          <a:xfrm>
            <a:off x="7236296" y="5528062"/>
            <a:ext cx="1624198" cy="13573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9412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8722171" y="6453336"/>
            <a:ext cx="314325" cy="312737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r>
              <a:rPr kumimoji="0" lang="en-US" altLang="zh-TW" sz="1200" b="1" dirty="0" smtClean="0">
                <a:solidFill>
                  <a:srgbClr val="FFFFFF"/>
                </a:solidFill>
                <a:latin typeface="Franklin Gothic Book" panose="020B0503020102020204" pitchFamily="34" charset="0"/>
                <a:ea typeface="微軟正黑體" panose="020B0604030504040204" pitchFamily="34" charset="-120"/>
              </a:rPr>
              <a:t>10</a:t>
            </a:r>
            <a:endParaRPr kumimoji="0" lang="zh-TW" altLang="en-US" sz="1200" b="1" dirty="0">
              <a:solidFill>
                <a:srgbClr val="FFFFFF"/>
              </a:solidFill>
              <a:latin typeface="Franklin Gothic Book" panose="020B0503020102020204" pitchFamily="34" charset="0"/>
              <a:ea typeface="微軟正黑體" panose="020B0604030504040204" pitchFamily="34" charset="-120"/>
            </a:endParaRPr>
          </a:p>
        </p:txBody>
      </p:sp>
      <p:sp>
        <p:nvSpPr>
          <p:cNvPr id="5" name="文字方塊 18"/>
          <p:cNvSpPr txBox="1">
            <a:spLocks noChangeArrowheads="1"/>
          </p:cNvSpPr>
          <p:nvPr/>
        </p:nvSpPr>
        <p:spPr bwMode="auto">
          <a:xfrm>
            <a:off x="395288" y="549275"/>
            <a:ext cx="8385175" cy="3754874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defRPr/>
            </a:pPr>
            <a:r>
              <a:rPr kumimoji="0" lang="zh-TW" altLang="en-US" sz="2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伍、</a:t>
            </a:r>
            <a:r>
              <a:rPr kumimoji="0"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結語</a:t>
            </a:r>
            <a:endParaRPr kumimoji="0" lang="en-US" altLang="zh-TW" sz="2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22288" indent="-342900">
              <a:lnSpc>
                <a:spcPts val="3200"/>
              </a:lnSpc>
              <a:spcBef>
                <a:spcPts val="3000"/>
              </a:spcBef>
              <a:spcAft>
                <a:spcPts val="0"/>
              </a:spcAft>
              <a:buFont typeface="Wingdings" panose="05000000000000000000" pitchFamily="2" charset="2"/>
              <a:buChar char="u"/>
              <a:defRPr/>
            </a:pP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極端氣候變遷愈來愈明顯，農業生產首當其衝，直接影響農民所得及糧食安全。建立完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善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農業保險制度、推動農業保險，可提高對農民遭受天然災害時的保障。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22288" indent="-342900">
              <a:lnSpc>
                <a:spcPts val="3200"/>
              </a:lnSpc>
              <a:spcBef>
                <a:spcPts val="3000"/>
              </a:spcBef>
              <a:spcAft>
                <a:spcPts val="0"/>
              </a:spcAft>
              <a:buFont typeface="Wingdings" panose="05000000000000000000" pitchFamily="2" charset="2"/>
              <a:buChar char="u"/>
              <a:defRPr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農委會將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持續擴大試辦、推動農業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保險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立法及研議配套法規，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架構完整的農業保險機制，以降低農民經營風險，營造農業永續發展的環境。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7" name="Picture 2" descr="C:\Users\User\Desktop\A01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4786322"/>
            <a:ext cx="7858180" cy="15716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5125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zh-TW" altLang="en-US" b="1" dirty="0"/>
              <a:t>簡報完畢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1"/>
          </p:nvPr>
        </p:nvSpPr>
        <p:spPr>
          <a:xfrm>
            <a:off x="8578155" y="6428631"/>
            <a:ext cx="314325" cy="312737"/>
          </a:xfrm>
        </p:spPr>
        <p:txBody>
          <a:bodyPr/>
          <a:lstStyle/>
          <a:p>
            <a:r>
              <a:rPr lang="en-US" altLang="zh-TW" sz="1200" b="1" dirty="0" smtClean="0">
                <a:latin typeface="+mj-ea"/>
                <a:ea typeface="+mj-ea"/>
              </a:rPr>
              <a:t>11</a:t>
            </a:r>
            <a:endParaRPr lang="zh-TW" altLang="en-US" sz="1200" b="1" dirty="0">
              <a:latin typeface="+mj-ea"/>
              <a:ea typeface="+mj-ea"/>
            </a:endParaRPr>
          </a:p>
        </p:txBody>
      </p:sp>
      <p:pic>
        <p:nvPicPr>
          <p:cNvPr id="6" name="Picture 2" descr="D:\宣萱\0.3-2樓交辦事項\1070201(農委會年終記者會)\bann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3871916"/>
            <a:ext cx="8501122" cy="1700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副標題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57658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公正">
  <a:themeElements>
    <a:clrScheme name="鳳舞九天">
      <a:dk1>
        <a:sysClr val="windowText" lastClr="000000"/>
      </a:dk1>
      <a:lt1>
        <a:sysClr val="window" lastClr="FFFFFF"/>
      </a:lt1>
      <a:dk2>
        <a:srgbClr val="004646"/>
      </a:dk2>
      <a:lt2>
        <a:srgbClr val="E1F0FF"/>
      </a:lt2>
      <a:accent1>
        <a:srgbClr val="50742F"/>
      </a:accent1>
      <a:accent2>
        <a:srgbClr val="268868"/>
      </a:accent2>
      <a:accent3>
        <a:srgbClr val="33BD56"/>
      </a:accent3>
      <a:accent4>
        <a:srgbClr val="4BC5B9"/>
      </a:accent4>
      <a:accent5>
        <a:srgbClr val="3163CA"/>
      </a:accent5>
      <a:accent6>
        <a:srgbClr val="4B14AA"/>
      </a:accent6>
      <a:hlink>
        <a:srgbClr val="D9BE02"/>
      </a:hlink>
      <a:folHlink>
        <a:srgbClr val="F900F9"/>
      </a:folHlink>
    </a:clrScheme>
    <a:fontScheme name="公正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公正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30599</TotalTime>
  <Words>1407</Words>
  <Application>Microsoft Office PowerPoint</Application>
  <PresentationFormat>如螢幕大小 (4:3)</PresentationFormat>
  <Paragraphs>251</Paragraphs>
  <Slides>12</Slides>
  <Notes>6</Notes>
  <HiddenSlides>0</HiddenSlides>
  <MMClips>0</MMClips>
  <ScaleCrop>false</ScaleCrop>
  <HeadingPairs>
    <vt:vector size="8" baseType="variant">
      <vt:variant>
        <vt:lpstr>使用字型</vt:lpstr>
      </vt:variant>
      <vt:variant>
        <vt:i4>14</vt:i4>
      </vt:variant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28" baseType="lpstr">
      <vt:lpstr>Microsoft YaHei</vt:lpstr>
      <vt:lpstr>Open Sans</vt:lpstr>
      <vt:lpstr>宋体</vt:lpstr>
      <vt:lpstr>宋体</vt:lpstr>
      <vt:lpstr>細明體</vt:lpstr>
      <vt:lpstr>微軟正黑體</vt:lpstr>
      <vt:lpstr>新細明體</vt:lpstr>
      <vt:lpstr>Arial</vt:lpstr>
      <vt:lpstr>Calibri</vt:lpstr>
      <vt:lpstr>Franklin Gothic Book</vt:lpstr>
      <vt:lpstr>Perpetua</vt:lpstr>
      <vt:lpstr>Times New Roman</vt:lpstr>
      <vt:lpstr>Wingdings</vt:lpstr>
      <vt:lpstr>Wingdings 2</vt:lpstr>
      <vt:lpstr>公正</vt:lpstr>
      <vt:lpstr>圖表</vt:lpstr>
      <vt:lpstr>推動農業保險成果與未來施政重點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簡報完畢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研商農業保險法草案</dc:title>
  <dc:creator>陳韻如</dc:creator>
  <cp:lastModifiedBy>簡文慶</cp:lastModifiedBy>
  <cp:revision>4123</cp:revision>
  <cp:lastPrinted>2019-07-17T08:39:35Z</cp:lastPrinted>
  <dcterms:created xsi:type="dcterms:W3CDTF">2016-07-22T11:49:55Z</dcterms:created>
  <dcterms:modified xsi:type="dcterms:W3CDTF">2019-07-25T02:28:47Z</dcterms:modified>
</cp:coreProperties>
</file>