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23"/>
  </p:notesMasterIdLst>
  <p:sldIdLst>
    <p:sldId id="256" r:id="rId2"/>
    <p:sldId id="260" r:id="rId3"/>
    <p:sldId id="262" r:id="rId4"/>
    <p:sldId id="263" r:id="rId5"/>
    <p:sldId id="278" r:id="rId6"/>
    <p:sldId id="279" r:id="rId7"/>
    <p:sldId id="290" r:id="rId8"/>
    <p:sldId id="273" r:id="rId9"/>
    <p:sldId id="280" r:id="rId10"/>
    <p:sldId id="295" r:id="rId11"/>
    <p:sldId id="297" r:id="rId12"/>
    <p:sldId id="298" r:id="rId13"/>
    <p:sldId id="281" r:id="rId14"/>
    <p:sldId id="294" r:id="rId15"/>
    <p:sldId id="292" r:id="rId16"/>
    <p:sldId id="293" r:id="rId17"/>
    <p:sldId id="299" r:id="rId18"/>
    <p:sldId id="274" r:id="rId19"/>
    <p:sldId id="291" r:id="rId20"/>
    <p:sldId id="275" r:id="rId21"/>
    <p:sldId id="258" r:id="rId22"/>
  </p:sldIdLst>
  <p:sldSz cx="9144000" cy="6858000" type="screen4x3"/>
  <p:notesSz cx="7099300" cy="10234613"/>
  <p:custShowLst>
    <p:custShow name="5/22進度報告" id="0">
      <p:sldLst/>
    </p:custShow>
  </p:custShow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T Chen" initials="CC" lastIdx="2" clrIdx="0">
    <p:extLst>
      <p:ext uri="{19B8F6BF-5375-455C-9EA6-DF929625EA0E}">
        <p15:presenceInfo xmlns:p15="http://schemas.microsoft.com/office/powerpoint/2012/main" xmlns="" userId="f7cc36cb2a1a8d9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14DAE"/>
    <a:srgbClr val="F24643"/>
    <a:srgbClr val="679E7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30" autoAdjust="0"/>
    <p:restoredTop sz="98540" autoAdjust="0"/>
  </p:normalViewPr>
  <p:slideViewPr>
    <p:cSldViewPr>
      <p:cViewPr varScale="1">
        <p:scale>
          <a:sx n="105" d="100"/>
          <a:sy n="105" d="100"/>
        </p:scale>
        <p:origin x="-27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3"/>
            <a:ext cx="3076363" cy="511731"/>
          </a:xfrm>
          <a:prstGeom prst="rect">
            <a:avLst/>
          </a:prstGeom>
        </p:spPr>
        <p:txBody>
          <a:bodyPr vert="horz" lIns="95055" tIns="47527" rIns="95055" bIns="47527" rtlCol="0"/>
          <a:lstStyle>
            <a:lvl1pPr algn="l">
              <a:defRPr sz="1200"/>
            </a:lvl1pPr>
          </a:lstStyle>
          <a:p>
            <a:endParaRPr lang="zh-TW" altLang="en-US"/>
          </a:p>
        </p:txBody>
      </p:sp>
      <p:sp>
        <p:nvSpPr>
          <p:cNvPr id="3" name="日期版面配置區 2"/>
          <p:cNvSpPr>
            <a:spLocks noGrp="1"/>
          </p:cNvSpPr>
          <p:nvPr>
            <p:ph type="dt" idx="1"/>
          </p:nvPr>
        </p:nvSpPr>
        <p:spPr>
          <a:xfrm>
            <a:off x="4021297" y="3"/>
            <a:ext cx="3076363" cy="511731"/>
          </a:xfrm>
          <a:prstGeom prst="rect">
            <a:avLst/>
          </a:prstGeom>
        </p:spPr>
        <p:txBody>
          <a:bodyPr vert="horz" lIns="95055" tIns="47527" rIns="95055" bIns="47527" rtlCol="0"/>
          <a:lstStyle>
            <a:lvl1pPr algn="r">
              <a:defRPr sz="1200"/>
            </a:lvl1pPr>
          </a:lstStyle>
          <a:p>
            <a:fld id="{54AB43C4-80E6-4EB0-BDDE-66047A541C6E}" type="datetimeFigureOut">
              <a:rPr lang="zh-TW" altLang="en-US" smtClean="0"/>
              <a:pPr/>
              <a:t>2017/2/13</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5055" tIns="47527" rIns="95055" bIns="47527" rtlCol="0" anchor="ctr"/>
          <a:lstStyle/>
          <a:p>
            <a:endParaRPr lang="zh-TW" altLang="en-US"/>
          </a:p>
        </p:txBody>
      </p:sp>
      <p:sp>
        <p:nvSpPr>
          <p:cNvPr id="5" name="備忘稿版面配置區 4"/>
          <p:cNvSpPr>
            <a:spLocks noGrp="1"/>
          </p:cNvSpPr>
          <p:nvPr>
            <p:ph type="body" sz="quarter" idx="3"/>
          </p:nvPr>
        </p:nvSpPr>
        <p:spPr>
          <a:xfrm>
            <a:off x="709931" y="4861444"/>
            <a:ext cx="5679440" cy="4605576"/>
          </a:xfrm>
          <a:prstGeom prst="rect">
            <a:avLst/>
          </a:prstGeom>
        </p:spPr>
        <p:txBody>
          <a:bodyPr vert="horz" lIns="95055" tIns="47527" rIns="95055" bIns="47527"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3" y="9721109"/>
            <a:ext cx="3076363" cy="511731"/>
          </a:xfrm>
          <a:prstGeom prst="rect">
            <a:avLst/>
          </a:prstGeom>
        </p:spPr>
        <p:txBody>
          <a:bodyPr vert="horz" lIns="95055" tIns="47527" rIns="95055" bIns="47527"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297" y="9721109"/>
            <a:ext cx="3076363" cy="511731"/>
          </a:xfrm>
          <a:prstGeom prst="rect">
            <a:avLst/>
          </a:prstGeom>
        </p:spPr>
        <p:txBody>
          <a:bodyPr vert="horz" lIns="95055" tIns="47527" rIns="95055" bIns="47527" rtlCol="0" anchor="b"/>
          <a:lstStyle>
            <a:lvl1pPr algn="r">
              <a:defRPr sz="1200"/>
            </a:lvl1pPr>
          </a:lstStyle>
          <a:p>
            <a:fld id="{87D415E3-F29D-4360-BD1B-76D33790B598}" type="slidenum">
              <a:rPr lang="zh-TW" altLang="en-US" smtClean="0"/>
              <a:pPr/>
              <a:t>‹#›</a:t>
            </a:fld>
            <a:endParaRPr lang="zh-TW" altLang="en-US"/>
          </a:p>
        </p:txBody>
      </p:sp>
    </p:spTree>
    <p:extLst>
      <p:ext uri="{BB962C8B-B14F-4D97-AF65-F5344CB8AC3E}">
        <p14:creationId xmlns:p14="http://schemas.microsoft.com/office/powerpoint/2010/main" xmlns="" val="3176898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403448" y="3886200"/>
            <a:ext cx="7840960" cy="1559024"/>
          </a:xfrm>
        </p:spPr>
        <p:txBody>
          <a:bodyPr/>
          <a:lstStyle>
            <a:lvl1pPr marL="0" indent="0" algn="l">
              <a:buNone/>
              <a:defRPr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zh-TW" altLang="en-US" dirty="0"/>
          </a:p>
        </p:txBody>
      </p:sp>
      <p:pic>
        <p:nvPicPr>
          <p:cNvPr id="7" name="Picture 5" descr="new_logo"/>
          <p:cNvPicPr>
            <a:picLocks noChangeAspect="1" noChangeArrowheads="1"/>
          </p:cNvPicPr>
          <p:nvPr userDrawn="1"/>
        </p:nvPicPr>
        <p:blipFill>
          <a:blip r:embed="rId2" cstate="print"/>
          <a:srcRect/>
          <a:stretch>
            <a:fillRect/>
          </a:stretch>
        </p:blipFill>
        <p:spPr bwMode="auto">
          <a:xfrm>
            <a:off x="403448" y="332656"/>
            <a:ext cx="2748600" cy="844104"/>
          </a:xfrm>
          <a:prstGeom prst="rect">
            <a:avLst/>
          </a:prstGeom>
          <a:noFill/>
          <a:ln w="9525">
            <a:noFill/>
            <a:miter lim="800000"/>
            <a:headEnd/>
            <a:tailEnd/>
          </a:ln>
        </p:spPr>
      </p:pic>
      <p:sp>
        <p:nvSpPr>
          <p:cNvPr id="8" name="矩形 7"/>
          <p:cNvSpPr/>
          <p:nvPr userDrawn="1"/>
        </p:nvSpPr>
        <p:spPr>
          <a:xfrm>
            <a:off x="0" y="1484784"/>
            <a:ext cx="9144000" cy="2136190"/>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ctrTitle"/>
          </p:nvPr>
        </p:nvSpPr>
        <p:spPr>
          <a:xfrm>
            <a:off x="403448" y="1793887"/>
            <a:ext cx="5688632" cy="1470025"/>
          </a:xfrm>
        </p:spPr>
        <p:txBody>
          <a:bodyPr/>
          <a:lstStyle>
            <a:lvl1pPr algn="l">
              <a:defRPr b="1">
                <a:solidFill>
                  <a:schemeClr val="bg1"/>
                </a:solidFill>
              </a:defRPr>
            </a:lvl1pPr>
          </a:lstStyle>
          <a:p>
            <a:endParaRPr lang="zh-TW" altLang="en-US" dirty="0"/>
          </a:p>
        </p:txBody>
      </p:sp>
      <p:pic>
        <p:nvPicPr>
          <p:cNvPr id="9" name="圖片 8"/>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345409" y="1581884"/>
            <a:ext cx="2700098" cy="19419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57200" y="2636912"/>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57200" y="396906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9" name="標題 1"/>
          <p:cNvSpPr txBox="1">
            <a:spLocks/>
          </p:cNvSpPr>
          <p:nvPr userDrawn="1"/>
        </p:nvSpPr>
        <p:spPr>
          <a:xfrm>
            <a:off x="457200" y="411307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57200" y="278092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20"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896346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57200" y="2567331"/>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57200" y="3829898"/>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9" name="標題 1"/>
          <p:cNvSpPr txBox="1">
            <a:spLocks/>
          </p:cNvSpPr>
          <p:nvPr userDrawn="1"/>
        </p:nvSpPr>
        <p:spPr>
          <a:xfrm>
            <a:off x="457200" y="397391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57200" y="2711347"/>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grpSp>
        <p:nvGrpSpPr>
          <p:cNvPr id="20" name="群組 19"/>
          <p:cNvGrpSpPr/>
          <p:nvPr userDrawn="1"/>
        </p:nvGrpSpPr>
        <p:grpSpPr>
          <a:xfrm>
            <a:off x="457200" y="5092466"/>
            <a:ext cx="8219256" cy="1008112"/>
            <a:chOff x="457200" y="1124744"/>
            <a:chExt cx="8219256" cy="1008112"/>
          </a:xfrm>
        </p:grpSpPr>
        <p:sp>
          <p:nvSpPr>
            <p:cNvPr id="22" name="矩形 2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矩形 23"/>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6" name="標題 1"/>
          <p:cNvSpPr txBox="1">
            <a:spLocks/>
          </p:cNvSpPr>
          <p:nvPr userDrawn="1"/>
        </p:nvSpPr>
        <p:spPr>
          <a:xfrm>
            <a:off x="457200" y="523648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sp>
        <p:nvSpPr>
          <p:cNvPr id="27"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209797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標題及物件">
    <p:spTree>
      <p:nvGrpSpPr>
        <p:cNvPr id="1" name=""/>
        <p:cNvGrpSpPr/>
        <p:nvPr/>
      </p:nvGrpSpPr>
      <p:grpSpPr>
        <a:xfrm>
          <a:off x="0" y="0"/>
          <a:ext cx="0" cy="0"/>
          <a:chOff x="0" y="0"/>
          <a:chExt cx="0" cy="0"/>
        </a:xfrm>
      </p:grpSpPr>
      <p:grpSp>
        <p:nvGrpSpPr>
          <p:cNvPr id="23" name="群組 22"/>
          <p:cNvGrpSpPr/>
          <p:nvPr userDrawn="1"/>
        </p:nvGrpSpPr>
        <p:grpSpPr>
          <a:xfrm>
            <a:off x="467544" y="5373215"/>
            <a:ext cx="8219256" cy="864095"/>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0" name="群組 29"/>
          <p:cNvGrpSpPr/>
          <p:nvPr userDrawn="1"/>
        </p:nvGrpSpPr>
        <p:grpSpPr>
          <a:xfrm>
            <a:off x="467544" y="1167949"/>
            <a:ext cx="8219256" cy="864095"/>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67544" y="2219265"/>
            <a:ext cx="8219256" cy="864095"/>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67544" y="3270581"/>
            <a:ext cx="8219256" cy="864095"/>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4" name="群組 43"/>
          <p:cNvGrpSpPr/>
          <p:nvPr userDrawn="1"/>
        </p:nvGrpSpPr>
        <p:grpSpPr>
          <a:xfrm>
            <a:off x="467544" y="4321897"/>
            <a:ext cx="8219256" cy="864095"/>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8" name="標題 1"/>
          <p:cNvSpPr txBox="1">
            <a:spLocks/>
          </p:cNvSpPr>
          <p:nvPr userDrawn="1"/>
        </p:nvSpPr>
        <p:spPr>
          <a:xfrm>
            <a:off x="457200" y="544657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五</a:t>
            </a:r>
          </a:p>
        </p:txBody>
      </p:sp>
      <p:sp>
        <p:nvSpPr>
          <p:cNvPr id="59" name="標題 1"/>
          <p:cNvSpPr txBox="1">
            <a:spLocks/>
          </p:cNvSpPr>
          <p:nvPr userDrawn="1"/>
        </p:nvSpPr>
        <p:spPr>
          <a:xfrm>
            <a:off x="467544" y="334258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67544" y="229127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23995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32" name="標題 1"/>
          <p:cNvSpPr txBox="1">
            <a:spLocks/>
          </p:cNvSpPr>
          <p:nvPr userDrawn="1"/>
        </p:nvSpPr>
        <p:spPr>
          <a:xfrm>
            <a:off x="467544" y="439390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pic>
        <p:nvPicPr>
          <p:cNvPr id="33"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34"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35"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3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752774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訂版面配置">
    <p:spTree>
      <p:nvGrpSpPr>
        <p:cNvPr id="1" name=""/>
        <p:cNvGrpSpPr/>
        <p:nvPr/>
      </p:nvGrpSpPr>
      <p:grpSpPr>
        <a:xfrm>
          <a:off x="0" y="0"/>
          <a:ext cx="0" cy="0"/>
          <a:chOff x="0" y="0"/>
          <a:chExt cx="0" cy="0"/>
        </a:xfrm>
      </p:grpSpPr>
      <p:sp>
        <p:nvSpPr>
          <p:cNvPr id="6" name="矩形 5"/>
          <p:cNvSpPr/>
          <p:nvPr userDrawn="1"/>
        </p:nvSpPr>
        <p:spPr>
          <a:xfrm>
            <a:off x="0" y="0"/>
            <a:ext cx="9144000" cy="98072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標題 1"/>
          <p:cNvSpPr>
            <a:spLocks noGrp="1"/>
          </p:cNvSpPr>
          <p:nvPr>
            <p:ph type="title" hasCustomPrompt="1"/>
          </p:nvPr>
        </p:nvSpPr>
        <p:spPr>
          <a:xfrm>
            <a:off x="457200" y="130325"/>
            <a:ext cx="8229600" cy="720079"/>
          </a:xfrm>
        </p:spPr>
        <p:txBody>
          <a:bodyPr/>
          <a:lstStyle>
            <a:lvl1pPr algn="l">
              <a:defRPr b="1">
                <a:solidFill>
                  <a:schemeClr val="tx1"/>
                </a:solidFill>
              </a:defRPr>
            </a:lvl1pPr>
          </a:lstStyle>
          <a:p>
            <a:r>
              <a:rPr lang="zh-TW" altLang="en-US" dirty="0"/>
              <a:t>講師簡介</a:t>
            </a:r>
          </a:p>
        </p:txBody>
      </p:sp>
      <p:sp>
        <p:nvSpPr>
          <p:cNvPr id="8" name="內容版面配置區 2"/>
          <p:cNvSpPr>
            <a:spLocks noGrp="1"/>
          </p:cNvSpPr>
          <p:nvPr>
            <p:ph idx="1"/>
          </p:nvPr>
        </p:nvSpPr>
        <p:spPr>
          <a:xfrm>
            <a:off x="457200" y="1124744"/>
            <a:ext cx="82296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10"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505414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sp>
        <p:nvSpPr>
          <p:cNvPr id="6" name="矩形 5"/>
          <p:cNvSpPr/>
          <p:nvPr userDrawn="1"/>
        </p:nvSpPr>
        <p:spPr>
          <a:xfrm>
            <a:off x="0" y="0"/>
            <a:ext cx="9144000" cy="98072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8" name="內容版面配置區 2"/>
          <p:cNvSpPr>
            <a:spLocks noGrp="1"/>
          </p:cNvSpPr>
          <p:nvPr>
            <p:ph idx="1"/>
          </p:nvPr>
        </p:nvSpPr>
        <p:spPr>
          <a:xfrm>
            <a:off x="2590800" y="1124744"/>
            <a:ext cx="60960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10"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970422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7" name="矩形 6"/>
          <p:cNvSpPr/>
          <p:nvPr userDrawn="1"/>
        </p:nvSpPr>
        <p:spPr>
          <a:xfrm>
            <a:off x="0" y="4386370"/>
            <a:ext cx="9144000" cy="1412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722313" y="4406900"/>
            <a:ext cx="7772400" cy="1362075"/>
          </a:xfrm>
        </p:spPr>
        <p:txBody>
          <a:bodyPr anchor="ctr"/>
          <a:lstStyle>
            <a:lvl1pPr algn="r">
              <a:defRPr sz="4000" b="1" cap="all"/>
            </a:lvl1pPr>
          </a:lstStyle>
          <a:p>
            <a:r>
              <a:rPr lang="zh-TW" altLang="en-US" dirty="0"/>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lgn="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dirty="0"/>
              <a:t>按一下以編輯母片文字樣式</a:t>
            </a:r>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10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2590800" y="1124744"/>
            <a:ext cx="60960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490880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兩項物件">
    <p:spTree>
      <p:nvGrpSpPr>
        <p:cNvPr id="1" name=""/>
        <p:cNvGrpSpPr/>
        <p:nvPr/>
      </p:nvGrpSpPr>
      <p:grpSpPr>
        <a:xfrm>
          <a:off x="0" y="0"/>
          <a:ext cx="0" cy="0"/>
          <a:chOff x="0" y="0"/>
          <a:chExt cx="0" cy="0"/>
        </a:xfrm>
      </p:grpSpPr>
      <p:sp>
        <p:nvSpPr>
          <p:cNvPr id="3" name="內容版面配置區 2"/>
          <p:cNvSpPr>
            <a:spLocks noGrp="1"/>
          </p:cNvSpPr>
          <p:nvPr>
            <p:ph sz="half" idx="1"/>
          </p:nvPr>
        </p:nvSpPr>
        <p:spPr>
          <a:xfrm>
            <a:off x="457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內容版面配置區 3"/>
          <p:cNvSpPr>
            <a:spLocks noGrp="1"/>
          </p:cNvSpPr>
          <p:nvPr>
            <p:ph sz="half" idx="2"/>
          </p:nvPr>
        </p:nvSpPr>
        <p:spPr>
          <a:xfrm>
            <a:off x="4648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8" name="矩形 7"/>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1"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2"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626969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比對">
    <p:spTree>
      <p:nvGrpSpPr>
        <p:cNvPr id="1" name=""/>
        <p:cNvGrpSpPr/>
        <p:nvPr/>
      </p:nvGrpSpPr>
      <p:grpSpPr>
        <a:xfrm>
          <a:off x="0" y="0"/>
          <a:ext cx="0" cy="0"/>
          <a:chOff x="0" y="0"/>
          <a:chExt cx="0" cy="0"/>
        </a:xfrm>
      </p:grpSpPr>
      <p:sp>
        <p:nvSpPr>
          <p:cNvPr id="17" name="矩形 1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3" name="文字版面配置區 2"/>
          <p:cNvSpPr>
            <a:spLocks noGrp="1"/>
          </p:cNvSpPr>
          <p:nvPr>
            <p:ph type="body" idx="1"/>
          </p:nvPr>
        </p:nvSpPr>
        <p:spPr>
          <a:xfrm>
            <a:off x="486352" y="112072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a:t>按一下以編輯母片文字樣式</a:t>
            </a:r>
          </a:p>
        </p:txBody>
      </p:sp>
      <p:sp>
        <p:nvSpPr>
          <p:cNvPr id="4" name="內容版面配置區 3"/>
          <p:cNvSpPr>
            <a:spLocks noGrp="1"/>
          </p:cNvSpPr>
          <p:nvPr>
            <p:ph sz="half" idx="2"/>
          </p:nvPr>
        </p:nvSpPr>
        <p:spPr>
          <a:xfrm>
            <a:off x="457200" y="1900474"/>
            <a:ext cx="4040188"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5" name="文字版面配置區 4"/>
          <p:cNvSpPr>
            <a:spLocks noGrp="1"/>
          </p:cNvSpPr>
          <p:nvPr>
            <p:ph type="body" sz="quarter" idx="3"/>
          </p:nvPr>
        </p:nvSpPr>
        <p:spPr>
          <a:xfrm>
            <a:off x="4674177" y="112072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a:t>按一下以編輯母片文字樣式</a:t>
            </a:r>
          </a:p>
        </p:txBody>
      </p:sp>
      <p:sp>
        <p:nvSpPr>
          <p:cNvPr id="6" name="內容版面配置區 5"/>
          <p:cNvSpPr>
            <a:spLocks noGrp="1"/>
          </p:cNvSpPr>
          <p:nvPr>
            <p:ph sz="quarter" idx="4"/>
          </p:nvPr>
        </p:nvSpPr>
        <p:spPr>
          <a:xfrm>
            <a:off x="4645025" y="1900474"/>
            <a:ext cx="4041775"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11"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3"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385762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523488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3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9146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2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2590800" y="1124744"/>
            <a:ext cx="60960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9532082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兩項物件">
    <p:spTree>
      <p:nvGrpSpPr>
        <p:cNvPr id="1" name=""/>
        <p:cNvGrpSpPr/>
        <p:nvPr/>
      </p:nvGrpSpPr>
      <p:grpSpPr>
        <a:xfrm>
          <a:off x="0" y="0"/>
          <a:ext cx="0" cy="0"/>
          <a:chOff x="0" y="0"/>
          <a:chExt cx="0" cy="0"/>
        </a:xfrm>
      </p:grpSpPr>
      <p:sp>
        <p:nvSpPr>
          <p:cNvPr id="15" name="矩形 14"/>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內容版面配置區 2"/>
          <p:cNvSpPr>
            <a:spLocks noGrp="1"/>
          </p:cNvSpPr>
          <p:nvPr>
            <p:ph sz="half" idx="1"/>
          </p:nvPr>
        </p:nvSpPr>
        <p:spPr>
          <a:xfrm>
            <a:off x="457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1"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2"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15272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9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hasCustomPrompt="1"/>
          </p:nvPr>
        </p:nvSpPr>
        <p:spPr>
          <a:xfrm>
            <a:off x="2580995" y="1122612"/>
            <a:ext cx="6096000" cy="1555018"/>
          </a:xfrm>
        </p:spPr>
        <p:txBody>
          <a:bodyPr>
            <a:normAutofit/>
          </a:bodyPr>
          <a:lstStyle>
            <a:lvl1pPr>
              <a:defRPr sz="2800"/>
            </a:lvl1pPr>
            <a:lvl2pPr>
              <a:defRPr sz="2400"/>
            </a:lvl2pPr>
            <a:lvl3pPr>
              <a:defRPr sz="2000"/>
            </a:lvl3pPr>
          </a:lstStyle>
          <a:p>
            <a:pPr lvl="0"/>
            <a:r>
              <a:rPr lang="zh-TW" altLang="en-US" dirty="0"/>
              <a:t>按一下以編輯母片文字樣式</a:t>
            </a:r>
          </a:p>
          <a:p>
            <a:pPr lvl="1"/>
            <a:r>
              <a:rPr lang="zh-TW" altLang="en-US" dirty="0"/>
              <a:t>第二層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sp>
        <p:nvSpPr>
          <p:cNvPr id="12" name="內容版面配置區 2"/>
          <p:cNvSpPr>
            <a:spLocks noGrp="1"/>
          </p:cNvSpPr>
          <p:nvPr>
            <p:ph idx="13" hasCustomPrompt="1"/>
          </p:nvPr>
        </p:nvSpPr>
        <p:spPr>
          <a:xfrm>
            <a:off x="2580995" y="2906487"/>
            <a:ext cx="6096000" cy="1555018"/>
          </a:xfrm>
        </p:spPr>
        <p:txBody>
          <a:bodyPr>
            <a:normAutofit/>
          </a:bodyPr>
          <a:lstStyle>
            <a:lvl1pPr>
              <a:defRPr sz="2800"/>
            </a:lvl1pPr>
            <a:lvl2pPr>
              <a:defRPr sz="2400"/>
            </a:lvl2pPr>
            <a:lvl3pPr>
              <a:defRPr sz="2000"/>
            </a:lvl3pPr>
          </a:lstStyle>
          <a:p>
            <a:pPr lvl="0"/>
            <a:r>
              <a:rPr lang="zh-TW" altLang="en-US" dirty="0"/>
              <a:t>按一下以編輯母片文字樣式</a:t>
            </a:r>
          </a:p>
          <a:p>
            <a:pPr lvl="1"/>
            <a:r>
              <a:rPr lang="zh-TW" altLang="en-US" dirty="0"/>
              <a:t>第二層</a:t>
            </a:r>
          </a:p>
        </p:txBody>
      </p:sp>
      <p:sp>
        <p:nvSpPr>
          <p:cNvPr id="13" name="內容版面配置區 2"/>
          <p:cNvSpPr>
            <a:spLocks noGrp="1"/>
          </p:cNvSpPr>
          <p:nvPr>
            <p:ph idx="14" hasCustomPrompt="1"/>
          </p:nvPr>
        </p:nvSpPr>
        <p:spPr>
          <a:xfrm>
            <a:off x="2589621" y="4670490"/>
            <a:ext cx="6096000" cy="1555018"/>
          </a:xfrm>
        </p:spPr>
        <p:txBody>
          <a:bodyPr>
            <a:normAutofit/>
          </a:bodyPr>
          <a:lstStyle>
            <a:lvl1pPr>
              <a:defRPr sz="2800"/>
            </a:lvl1pPr>
            <a:lvl2pPr>
              <a:defRPr sz="2400"/>
            </a:lvl2pPr>
            <a:lvl3pPr>
              <a:defRPr sz="2000"/>
            </a:lvl3pPr>
          </a:lstStyle>
          <a:p>
            <a:pPr lvl="0"/>
            <a:r>
              <a:rPr lang="zh-TW" altLang="en-US" dirty="0"/>
              <a:t>按一下以編輯母片文字樣式</a:t>
            </a:r>
          </a:p>
          <a:p>
            <a:pPr lvl="1"/>
            <a:r>
              <a:rPr lang="zh-TW" altLang="en-US" dirty="0"/>
              <a:t>第二層</a:t>
            </a:r>
          </a:p>
        </p:txBody>
      </p:sp>
      <p:pic>
        <p:nvPicPr>
          <p:cNvPr id="16"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7"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8"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468003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比對">
    <p:spTree>
      <p:nvGrpSpPr>
        <p:cNvPr id="1" name=""/>
        <p:cNvGrpSpPr/>
        <p:nvPr/>
      </p:nvGrpSpPr>
      <p:grpSpPr>
        <a:xfrm>
          <a:off x="0" y="0"/>
          <a:ext cx="0" cy="0"/>
          <a:chOff x="0" y="0"/>
          <a:chExt cx="0" cy="0"/>
        </a:xfrm>
      </p:grpSpPr>
      <p:sp>
        <p:nvSpPr>
          <p:cNvPr id="17" name="矩形 1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文字版面配置區 2"/>
          <p:cNvSpPr>
            <a:spLocks noGrp="1"/>
          </p:cNvSpPr>
          <p:nvPr>
            <p:ph type="body" idx="1"/>
          </p:nvPr>
        </p:nvSpPr>
        <p:spPr>
          <a:xfrm>
            <a:off x="486352" y="112072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1900474"/>
            <a:ext cx="4040188"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74177" y="112072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1900474"/>
            <a:ext cx="4041775"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1"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3"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7755249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81802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7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3516831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兩項物件">
    <p:spTree>
      <p:nvGrpSpPr>
        <p:cNvPr id="1" name=""/>
        <p:cNvGrpSpPr/>
        <p:nvPr/>
      </p:nvGrpSpPr>
      <p:grpSpPr>
        <a:xfrm>
          <a:off x="0" y="0"/>
          <a:ext cx="0" cy="0"/>
          <a:chOff x="0" y="0"/>
          <a:chExt cx="0" cy="0"/>
        </a:xfrm>
      </p:grpSpPr>
      <p:sp>
        <p:nvSpPr>
          <p:cNvPr id="16" name="矩形 15"/>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內容版面配置區 2"/>
          <p:cNvSpPr>
            <a:spLocks noGrp="1"/>
          </p:cNvSpPr>
          <p:nvPr>
            <p:ph sz="half" idx="1"/>
          </p:nvPr>
        </p:nvSpPr>
        <p:spPr>
          <a:xfrm>
            <a:off x="457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1"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2"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318612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2590800" y="1124744"/>
            <a:ext cx="60960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0762728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比對">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486352" y="112072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1900474"/>
            <a:ext cx="4040188"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74177" y="112072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1900474"/>
            <a:ext cx="4041775"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 name="矩形 9"/>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3"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41796860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787283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4_標題及物件">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7"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453811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grpSp>
        <p:nvGrpSpPr>
          <p:cNvPr id="9" name="群組 8"/>
          <p:cNvGrpSpPr/>
          <p:nvPr userDrawn="1"/>
        </p:nvGrpSpPr>
        <p:grpSpPr>
          <a:xfrm>
            <a:off x="1175656" y="3645024"/>
            <a:ext cx="7068752" cy="2897802"/>
            <a:chOff x="1319672" y="3717032"/>
            <a:chExt cx="6780720" cy="2753786"/>
          </a:xfrm>
        </p:grpSpPr>
        <p:grpSp>
          <p:nvGrpSpPr>
            <p:cNvPr id="5" name="群組 4"/>
            <p:cNvGrpSpPr/>
            <p:nvPr userDrawn="1"/>
          </p:nvGrpSpPr>
          <p:grpSpPr>
            <a:xfrm>
              <a:off x="1319672" y="3717032"/>
              <a:ext cx="2748272" cy="2753786"/>
              <a:chOff x="899592" y="4238572"/>
              <a:chExt cx="1860240" cy="1998740"/>
            </a:xfrm>
          </p:grpSpPr>
          <p:pic>
            <p:nvPicPr>
              <p:cNvPr id="2" name="圖片 1"/>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899592" y="4377072"/>
                <a:ext cx="1860240" cy="1860240"/>
              </a:xfrm>
              <a:prstGeom prst="rect">
                <a:avLst/>
              </a:prstGeom>
            </p:spPr>
          </p:pic>
          <p:sp>
            <p:nvSpPr>
              <p:cNvPr id="4" name="矩形 3"/>
              <p:cNvSpPr/>
              <p:nvPr userDrawn="1"/>
            </p:nvSpPr>
            <p:spPr>
              <a:xfrm>
                <a:off x="1450227" y="4238572"/>
                <a:ext cx="758969"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FB </a:t>
                </a:r>
                <a:r>
                  <a:rPr lang="en-US" altLang="zh-TW" sz="1200" dirty="0"/>
                  <a:t>Site</a:t>
                </a:r>
                <a:endParaRPr lang="zh-TW" altLang="en-US" sz="1200" dirty="0"/>
              </a:p>
            </p:txBody>
          </p:sp>
        </p:grpSp>
        <p:grpSp>
          <p:nvGrpSpPr>
            <p:cNvPr id="8" name="群組 7"/>
            <p:cNvGrpSpPr/>
            <p:nvPr userDrawn="1"/>
          </p:nvGrpSpPr>
          <p:grpSpPr>
            <a:xfrm>
              <a:off x="5352120" y="3717032"/>
              <a:ext cx="2748272" cy="2753786"/>
              <a:chOff x="6456176" y="4238571"/>
              <a:chExt cx="1860240" cy="1998741"/>
            </a:xfrm>
          </p:grpSpPr>
          <p:pic>
            <p:nvPicPr>
              <p:cNvPr id="3" name="圖片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456176" y="4377072"/>
                <a:ext cx="1860240" cy="1860240"/>
              </a:xfrm>
              <a:prstGeom prst="rect">
                <a:avLst/>
              </a:prstGeom>
            </p:spPr>
          </p:pic>
          <p:sp>
            <p:nvSpPr>
              <p:cNvPr id="7" name="矩形 6"/>
              <p:cNvSpPr/>
              <p:nvPr userDrawn="1"/>
            </p:nvSpPr>
            <p:spPr>
              <a:xfrm>
                <a:off x="6971425" y="4238571"/>
                <a:ext cx="829744"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a:t>
                </a:r>
                <a:r>
                  <a:rPr lang="en-US" altLang="zh-TW" sz="1200" dirty="0"/>
                  <a:t>Blog Site</a:t>
                </a:r>
                <a:endParaRPr lang="zh-TW" altLang="en-US" sz="1200" dirty="0"/>
              </a:p>
            </p:txBody>
          </p:sp>
        </p:grpSp>
      </p:grpSp>
      <p:pic>
        <p:nvPicPr>
          <p:cNvPr id="10" name="Picture 10" descr="new_logo"/>
          <p:cNvPicPr>
            <a:picLocks noChangeAspect="1" noChangeArrowheads="1"/>
          </p:cNvPicPr>
          <p:nvPr userDrawn="1"/>
        </p:nvPicPr>
        <p:blipFill>
          <a:blip r:embed="rId4" cstate="print"/>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3" name="矩形 12"/>
          <p:cNvSpPr/>
          <p:nvPr userDrawn="1"/>
        </p:nvSpPr>
        <p:spPr>
          <a:xfrm>
            <a:off x="611560" y="1686894"/>
            <a:ext cx="8136904" cy="1631216"/>
          </a:xfrm>
          <a:prstGeom prst="rect">
            <a:avLst/>
          </a:prstGeom>
        </p:spPr>
        <p:txBody>
          <a:bodyPr wrap="square">
            <a:spAutoFit/>
          </a:bodyPr>
          <a:lstStyle/>
          <a:p>
            <a:pPr algn="ctr">
              <a:buFontTx/>
              <a:buNone/>
            </a:pPr>
            <a:r>
              <a:rPr lang="en-US" altLang="zh-TW" sz="4400" dirty="0">
                <a:solidFill>
                  <a:srgbClr val="FF0000"/>
                </a:solidFill>
                <a:latin typeface="Arial" charset="0"/>
              </a:rPr>
              <a:t>Thanks for your direction.</a:t>
            </a:r>
          </a:p>
          <a:p>
            <a:pPr algn="ctr">
              <a:buFontTx/>
              <a:buNone/>
            </a:pPr>
            <a:r>
              <a:rPr lang="en-US" altLang="zh-TW" sz="2800" dirty="0">
                <a:solidFill>
                  <a:srgbClr val="0000FF"/>
                </a:solidFill>
                <a:latin typeface="Arial" charset="0"/>
              </a:rPr>
              <a:t>We are delighted to discuss any question with you.</a:t>
            </a:r>
          </a:p>
          <a:p>
            <a:pPr algn="ctr">
              <a:buFontTx/>
              <a:buNone/>
            </a:pPr>
            <a:r>
              <a:rPr lang="en-US" altLang="zh-TW" sz="2800" dirty="0"/>
              <a:t>Or you can browse our FB or Blog to get answers.</a:t>
            </a:r>
            <a:endParaRPr lang="zh-TW" altLang="en-US" sz="2800" dirty="0"/>
          </a:p>
        </p:txBody>
      </p:sp>
    </p:spTree>
    <p:extLst>
      <p:ext uri="{BB962C8B-B14F-4D97-AF65-F5344CB8AC3E}">
        <p14:creationId xmlns:p14="http://schemas.microsoft.com/office/powerpoint/2010/main" xmlns="" val="961787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自訂版面配置">
    <p:spTree>
      <p:nvGrpSpPr>
        <p:cNvPr id="1" name=""/>
        <p:cNvGrpSpPr/>
        <p:nvPr/>
      </p:nvGrpSpPr>
      <p:grpSpPr>
        <a:xfrm>
          <a:off x="0" y="0"/>
          <a:ext cx="0" cy="0"/>
          <a:chOff x="0" y="0"/>
          <a:chExt cx="0" cy="0"/>
        </a:xfrm>
      </p:grpSpPr>
      <p:grpSp>
        <p:nvGrpSpPr>
          <p:cNvPr id="9" name="群組 8"/>
          <p:cNvGrpSpPr/>
          <p:nvPr userDrawn="1"/>
        </p:nvGrpSpPr>
        <p:grpSpPr>
          <a:xfrm>
            <a:off x="1175656" y="3645024"/>
            <a:ext cx="7068752" cy="2897802"/>
            <a:chOff x="1319672" y="3717032"/>
            <a:chExt cx="6780720" cy="2753786"/>
          </a:xfrm>
        </p:grpSpPr>
        <p:grpSp>
          <p:nvGrpSpPr>
            <p:cNvPr id="5" name="群組 4"/>
            <p:cNvGrpSpPr/>
            <p:nvPr userDrawn="1"/>
          </p:nvGrpSpPr>
          <p:grpSpPr>
            <a:xfrm>
              <a:off x="1319672" y="3717032"/>
              <a:ext cx="2748272" cy="2753786"/>
              <a:chOff x="899592" y="4238572"/>
              <a:chExt cx="1860240" cy="1998740"/>
            </a:xfrm>
          </p:grpSpPr>
          <p:pic>
            <p:nvPicPr>
              <p:cNvPr id="2" name="圖片 1"/>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899592" y="4377072"/>
                <a:ext cx="1860240" cy="1860240"/>
              </a:xfrm>
              <a:prstGeom prst="rect">
                <a:avLst/>
              </a:prstGeom>
            </p:spPr>
          </p:pic>
          <p:sp>
            <p:nvSpPr>
              <p:cNvPr id="4" name="矩形 3"/>
              <p:cNvSpPr/>
              <p:nvPr userDrawn="1"/>
            </p:nvSpPr>
            <p:spPr>
              <a:xfrm>
                <a:off x="1450227" y="4238572"/>
                <a:ext cx="758969"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FB </a:t>
                </a:r>
                <a:r>
                  <a:rPr lang="en-US" altLang="zh-TW" sz="1200" dirty="0"/>
                  <a:t>Site</a:t>
                </a:r>
                <a:endParaRPr lang="zh-TW" altLang="en-US" sz="1200" dirty="0"/>
              </a:p>
            </p:txBody>
          </p:sp>
        </p:grpSp>
        <p:grpSp>
          <p:nvGrpSpPr>
            <p:cNvPr id="8" name="群組 7"/>
            <p:cNvGrpSpPr/>
            <p:nvPr userDrawn="1"/>
          </p:nvGrpSpPr>
          <p:grpSpPr>
            <a:xfrm>
              <a:off x="5352120" y="3717032"/>
              <a:ext cx="2748272" cy="2753786"/>
              <a:chOff x="6456176" y="4238571"/>
              <a:chExt cx="1860240" cy="1998741"/>
            </a:xfrm>
          </p:grpSpPr>
          <p:pic>
            <p:nvPicPr>
              <p:cNvPr id="3" name="圖片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456176" y="4377072"/>
                <a:ext cx="1860240" cy="1860240"/>
              </a:xfrm>
              <a:prstGeom prst="rect">
                <a:avLst/>
              </a:prstGeom>
            </p:spPr>
          </p:pic>
          <p:sp>
            <p:nvSpPr>
              <p:cNvPr id="7" name="矩形 6"/>
              <p:cNvSpPr/>
              <p:nvPr userDrawn="1"/>
            </p:nvSpPr>
            <p:spPr>
              <a:xfrm>
                <a:off x="6971425" y="4238571"/>
                <a:ext cx="829744"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a:t>
                </a:r>
                <a:r>
                  <a:rPr lang="en-US" altLang="zh-TW" sz="1200" dirty="0"/>
                  <a:t>Blog Site</a:t>
                </a:r>
                <a:endParaRPr lang="zh-TW" altLang="en-US" sz="1200" dirty="0"/>
              </a:p>
            </p:txBody>
          </p:sp>
        </p:grpSp>
      </p:grpSp>
      <p:pic>
        <p:nvPicPr>
          <p:cNvPr id="10" name="Picture 10" descr="new_logo"/>
          <p:cNvPicPr>
            <a:picLocks noChangeAspect="1" noChangeArrowheads="1"/>
          </p:cNvPicPr>
          <p:nvPr userDrawn="1"/>
        </p:nvPicPr>
        <p:blipFill>
          <a:blip r:embed="rId4" cstate="print"/>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3" name="矩形 12"/>
          <p:cNvSpPr/>
          <p:nvPr userDrawn="1"/>
        </p:nvSpPr>
        <p:spPr>
          <a:xfrm>
            <a:off x="611560" y="1686894"/>
            <a:ext cx="8136904" cy="1631216"/>
          </a:xfrm>
          <a:prstGeom prst="rect">
            <a:avLst/>
          </a:prstGeom>
        </p:spPr>
        <p:txBody>
          <a:bodyPr wrap="square">
            <a:spAutoFit/>
          </a:bodyPr>
          <a:lstStyle/>
          <a:p>
            <a:pPr algn="ctr">
              <a:buFontTx/>
              <a:buNone/>
            </a:pPr>
            <a:r>
              <a:rPr lang="en-US" altLang="zh-TW" sz="4400" dirty="0">
                <a:solidFill>
                  <a:srgbClr val="FF0000"/>
                </a:solidFill>
                <a:latin typeface="Arial" charset="0"/>
              </a:rPr>
              <a:t> </a:t>
            </a:r>
            <a:r>
              <a:rPr lang="zh-TW" altLang="en-US" sz="4400" dirty="0">
                <a:solidFill>
                  <a:srgbClr val="FF0000"/>
                </a:solidFill>
                <a:latin typeface="Arial" charset="0"/>
              </a:rPr>
              <a:t>感謝您的聆聽</a:t>
            </a:r>
            <a:endParaRPr lang="en-US" altLang="zh-TW" sz="4400" dirty="0">
              <a:solidFill>
                <a:srgbClr val="FF0000"/>
              </a:solidFill>
              <a:latin typeface="Arial" charset="0"/>
            </a:endParaRPr>
          </a:p>
          <a:p>
            <a:pPr algn="ctr">
              <a:buFontTx/>
              <a:buNone/>
            </a:pPr>
            <a:r>
              <a:rPr lang="zh-TW" altLang="en-US" sz="2800" dirty="0">
                <a:solidFill>
                  <a:srgbClr val="0000FF"/>
                </a:solidFill>
                <a:latin typeface="Arial" charset="0"/>
              </a:rPr>
              <a:t>若您有任何疑問歡迎於課堂後與講師討論</a:t>
            </a:r>
            <a:endParaRPr lang="en-US" altLang="zh-TW" sz="2800" dirty="0">
              <a:solidFill>
                <a:srgbClr val="0000FF"/>
              </a:solidFill>
              <a:latin typeface="Arial" charset="0"/>
            </a:endParaRPr>
          </a:p>
          <a:p>
            <a:pPr algn="ctr">
              <a:buFontTx/>
              <a:buNone/>
            </a:pPr>
            <a:r>
              <a:rPr lang="zh-TW" altLang="en-US" sz="2800" dirty="0"/>
              <a:t>或是到本公司的臉書粉絲團或部落格尋找解答</a:t>
            </a:r>
          </a:p>
        </p:txBody>
      </p:sp>
    </p:spTree>
    <p:extLst>
      <p:ext uri="{BB962C8B-B14F-4D97-AF65-F5344CB8AC3E}">
        <p14:creationId xmlns:p14="http://schemas.microsoft.com/office/powerpoint/2010/main" xmlns="" val="26522416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a:xfrm>
            <a:off x="457200" y="6356350"/>
            <a:ext cx="2133600" cy="365125"/>
          </a:xfrm>
          <a:prstGeom prst="rect">
            <a:avLst/>
          </a:prstGeom>
        </p:spPr>
        <p:txBody>
          <a:bodyPr/>
          <a:lstStyle/>
          <a:p>
            <a:fld id="{61D97416-9F59-42D4-9CD2-86E107287804}" type="datetime1">
              <a:rPr lang="zh-TW" altLang="en-US" smtClean="0"/>
              <a:pPr/>
              <a:t>2017/2/13</a:t>
            </a:fld>
            <a:endParaRPr lang="zh-TW" altLang="en-US"/>
          </a:p>
        </p:txBody>
      </p:sp>
      <p:sp>
        <p:nvSpPr>
          <p:cNvPr id="8" name="頁尾版面配置區 7"/>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9" name="投影片編號版面配置區 8"/>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fld id="{FE42D154-7633-428B-9F00-CFA712F63DB3}" type="datetime1">
              <a:rPr lang="zh-TW" altLang="en-US" smtClean="0"/>
              <a:pPr/>
              <a:t>2017/2/13</a:t>
            </a:fld>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fld id="{6B54D223-DB6D-48F4-9DB9-6AA92216C6E4}" type="datetime1">
              <a:rPr lang="zh-TW" altLang="en-US" smtClean="0"/>
              <a:pPr/>
              <a:t>2017/2/13</a:t>
            </a:fld>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50ABD729-A35A-484F-8337-43F3AE7A3335}" type="datetime1">
              <a:rPr lang="zh-TW" altLang="en-US" smtClean="0"/>
              <a:pPr/>
              <a:t>2017/2/13</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4C66801A-6161-43F6-BF63-F44C8A4263F8}" type="datetime1">
              <a:rPr lang="zh-TW" altLang="en-US" smtClean="0"/>
              <a:pPr/>
              <a:t>2017/2/13</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 bg1="lt1" tx1="dk1" bg2="lt2" tx2="dk2" accent1="accent1" accent2="accent2" accent3="accent3" accent4="accent4" accent5="accent5" accent6="accent6" hlink="hlink" folHlink="folHlink"/>
  <p:sldLayoutIdLst>
    <p:sldLayoutId id="2147483649" r:id="rId1"/>
    <p:sldLayoutId id="2147483661" r:id="rId2"/>
    <p:sldLayoutId id="2147483676" r:id="rId3"/>
    <p:sldLayoutId id="2147483665" r:id="rId4"/>
    <p:sldLayoutId id="2147483670" r:id="rId5"/>
    <p:sldLayoutId id="2147483673" r:id="rId6"/>
    <p:sldLayoutId id="2147483651" r:id="rId7"/>
    <p:sldLayoutId id="2147483650" r:id="rId8"/>
    <p:sldLayoutId id="2147483672" r:id="rId9"/>
    <p:sldLayoutId id="2147483678" r:id="rId10"/>
    <p:sldLayoutId id="2147483682" r:id="rId11"/>
    <p:sldLayoutId id="2147483660" r:id="rId12"/>
    <p:sldLayoutId id="2147483663" r:id="rId13"/>
    <p:sldLayoutId id="2147483675" r:id="rId14"/>
    <p:sldLayoutId id="2147483679" r:id="rId15"/>
    <p:sldLayoutId id="2147483671" r:id="rId16"/>
    <p:sldLayoutId id="2147483683" r:id="rId17"/>
    <p:sldLayoutId id="2147483666" r:id="rId18"/>
    <p:sldLayoutId id="2147483667" r:id="rId19"/>
    <p:sldLayoutId id="2147483680" r:id="rId20"/>
    <p:sldLayoutId id="2147483674" r:id="rId21"/>
    <p:sldLayoutId id="2147483681" r:id="rId22"/>
    <p:sldLayoutId id="2147483668" r:id="rId23"/>
    <p:sldLayoutId id="2147483684" r:id="rId24"/>
    <p:sldLayoutId id="2147483662" r:id="rId25"/>
    <p:sldLayoutId id="2147483685" r:id="rId26"/>
    <p:sldLayoutId id="2147483653" r:id="rId27"/>
    <p:sldLayoutId id="2147483656" r:id="rId28"/>
    <p:sldLayoutId id="2147483657" r:id="rId29"/>
    <p:sldLayoutId id="2147483658" r:id="rId30"/>
    <p:sldLayoutId id="2147483659" r:id="rId3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副標題 1"/>
          <p:cNvSpPr>
            <a:spLocks noGrp="1"/>
          </p:cNvSpPr>
          <p:nvPr>
            <p:ph type="subTitle" idx="1"/>
          </p:nvPr>
        </p:nvSpPr>
        <p:spPr>
          <a:xfrm>
            <a:off x="403448" y="3886200"/>
            <a:ext cx="8273008" cy="1559024"/>
          </a:xfrm>
        </p:spPr>
        <p:txBody>
          <a:bodyPr anchor="ctr">
            <a:normAutofit/>
          </a:bodyPr>
          <a:lstStyle/>
          <a:p>
            <a:r>
              <a:rPr lang="en-US" altLang="zh-TW" sz="2800" dirty="0"/>
              <a:t>106</a:t>
            </a:r>
            <a:r>
              <a:rPr lang="zh-TW" altLang="zh-TW" sz="2800" dirty="0"/>
              <a:t>年度「資訊安全暨資訊軟硬體設備委外維護專案」</a:t>
            </a:r>
          </a:p>
          <a:p>
            <a:r>
              <a:rPr lang="zh-TW" altLang="en-US" sz="2800" dirty="0"/>
              <a:t>課程名稱：新興資安技術及防護建議</a:t>
            </a:r>
            <a:endParaRPr lang="en-US" altLang="zh-TW" sz="2800" dirty="0"/>
          </a:p>
        </p:txBody>
      </p:sp>
      <p:sp>
        <p:nvSpPr>
          <p:cNvPr id="3" name="標題 2"/>
          <p:cNvSpPr>
            <a:spLocks noGrp="1"/>
          </p:cNvSpPr>
          <p:nvPr>
            <p:ph type="ctrTitle"/>
          </p:nvPr>
        </p:nvSpPr>
        <p:spPr/>
        <p:txBody>
          <a:bodyPr>
            <a:normAutofit/>
          </a:bodyPr>
          <a:lstStyle/>
          <a:p>
            <a:r>
              <a:rPr lang="zh-TW" altLang="en-US" dirty="0"/>
              <a:t>農委會農業金融局</a:t>
            </a:r>
            <a:r>
              <a:rPr lang="en-US" altLang="zh-TW" dirty="0"/>
              <a:t/>
            </a:r>
            <a:br>
              <a:rPr lang="en-US" altLang="zh-TW" dirty="0"/>
            </a:br>
            <a:r>
              <a:rPr lang="zh-TW" altLang="en-US" sz="2800" dirty="0"/>
              <a:t>上半年度主管人員</a:t>
            </a:r>
            <a:r>
              <a:rPr lang="zh-TW" altLang="en-US" sz="2800" dirty="0" smtClean="0"/>
              <a:t>訓練</a:t>
            </a:r>
            <a:r>
              <a:rPr lang="en-US" altLang="zh-TW" sz="2800" dirty="0" smtClean="0"/>
              <a:t>(</a:t>
            </a:r>
            <a:r>
              <a:rPr lang="zh-TW" altLang="en-US" sz="2800" dirty="0" smtClean="0"/>
              <a:t>二</a:t>
            </a:r>
            <a:r>
              <a:rPr lang="en-US" altLang="zh-TW" sz="2800" dirty="0" smtClean="0"/>
              <a:t>)</a:t>
            </a:r>
            <a:endParaRPr lang="zh-TW" altLang="en-US" sz="2700" dirty="0"/>
          </a:p>
        </p:txBody>
      </p:sp>
      <p:sp>
        <p:nvSpPr>
          <p:cNvPr id="4" name="副標題 1"/>
          <p:cNvSpPr txBox="1">
            <a:spLocks/>
          </p:cNvSpPr>
          <p:nvPr/>
        </p:nvSpPr>
        <p:spPr>
          <a:xfrm>
            <a:off x="395536" y="5589240"/>
            <a:ext cx="7840960" cy="766936"/>
          </a:xfrm>
          <a:prstGeom prst="rect">
            <a:avLst/>
          </a:prstGeom>
        </p:spPr>
        <p:txBody>
          <a:bodyPr vert="horz" lIns="91440" tIns="45720" rIns="91440" bIns="45720" rtlCol="0">
            <a:normAutofit/>
          </a:bodyPr>
          <a:lstStyle>
            <a:lvl1pPr marL="0" indent="0" algn="l"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zh-TW" altLang="en-US" sz="2000" dirty="0">
                <a:solidFill>
                  <a:schemeClr val="accent6">
                    <a:lumMod val="75000"/>
                  </a:schemeClr>
                </a:solidFill>
              </a:rPr>
              <a:t>實施日期：</a:t>
            </a:r>
            <a:r>
              <a:rPr lang="en-US" altLang="zh-TW" sz="2000" dirty="0">
                <a:solidFill>
                  <a:schemeClr val="accent6">
                    <a:lumMod val="75000"/>
                  </a:schemeClr>
                </a:solidFill>
              </a:rPr>
              <a:t>106</a:t>
            </a:r>
            <a:r>
              <a:rPr lang="zh-TW" altLang="en-US" sz="2000" dirty="0">
                <a:solidFill>
                  <a:schemeClr val="accent6">
                    <a:lumMod val="75000"/>
                  </a:schemeClr>
                </a:solidFill>
              </a:rPr>
              <a:t>年</a:t>
            </a:r>
            <a:r>
              <a:rPr lang="en-US" altLang="zh-TW" sz="2000" dirty="0">
                <a:solidFill>
                  <a:schemeClr val="accent6">
                    <a:lumMod val="75000"/>
                  </a:schemeClr>
                </a:solidFill>
              </a:rPr>
              <a:t>4</a:t>
            </a:r>
            <a:r>
              <a:rPr lang="zh-TW" altLang="en-US" sz="2000" dirty="0">
                <a:solidFill>
                  <a:schemeClr val="accent6">
                    <a:lumMod val="75000"/>
                  </a:schemeClr>
                </a:solidFill>
              </a:rPr>
              <a:t>月</a:t>
            </a:r>
            <a:r>
              <a:rPr lang="en-US" altLang="zh-TW" sz="2000" dirty="0">
                <a:solidFill>
                  <a:schemeClr val="accent6">
                    <a:lumMod val="75000"/>
                  </a:schemeClr>
                </a:solidFill>
              </a:rPr>
              <a:t>26</a:t>
            </a:r>
            <a:r>
              <a:rPr lang="zh-TW" altLang="en-US" sz="2000" dirty="0">
                <a:solidFill>
                  <a:schemeClr val="accent6">
                    <a:lumMod val="75000"/>
                  </a:schemeClr>
                </a:solidFill>
              </a:rPr>
              <a:t>日</a:t>
            </a:r>
            <a:endParaRPr lang="en-US" altLang="zh-TW" sz="2000" dirty="0">
              <a:solidFill>
                <a:schemeClr val="accent6">
                  <a:lumMod val="75000"/>
                </a:schemeClr>
              </a:solidFill>
            </a:endParaRPr>
          </a:p>
          <a:p>
            <a:r>
              <a:rPr lang="zh-TW" altLang="en-US" sz="2000" dirty="0">
                <a:solidFill>
                  <a:schemeClr val="accent6">
                    <a:lumMod val="75000"/>
                  </a:schemeClr>
                </a:solidFill>
              </a:rPr>
              <a:t>授課講師：資安監控服務部 經理 陳成聰</a:t>
            </a:r>
            <a:endParaRPr lang="en-US" altLang="zh-TW" sz="2000" dirty="0">
              <a:solidFill>
                <a:schemeClr val="accent6">
                  <a:lumMod val="75000"/>
                </a:schemeClr>
              </a:solidFill>
            </a:endParaRPr>
          </a:p>
        </p:txBody>
      </p:sp>
    </p:spTree>
    <p:extLst>
      <p:ext uri="{BB962C8B-B14F-4D97-AF65-F5344CB8AC3E}">
        <p14:creationId xmlns:p14="http://schemas.microsoft.com/office/powerpoint/2010/main" xmlns="" val="483047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73DA0BB7-265A-403C-9275-D587AB510EDC}" type="slidenum">
              <a:rPr lang="zh-TW" altLang="en-US" smtClean="0"/>
              <a:pPr/>
              <a:t>1</a:t>
            </a:fld>
            <a:endParaRPr lang="zh-TW" altLang="en-US" dirty="0"/>
          </a:p>
        </p:txBody>
      </p:sp>
      <p:sp>
        <p:nvSpPr>
          <p:cNvPr id="3" name="文字方塊 2"/>
          <p:cNvSpPr txBox="1"/>
          <p:nvPr/>
        </p:nvSpPr>
        <p:spPr>
          <a:xfrm>
            <a:off x="1907704" y="4007720"/>
            <a:ext cx="6552728" cy="646331"/>
          </a:xfrm>
          <a:prstGeom prst="rect">
            <a:avLst/>
          </a:prstGeom>
          <a:noFill/>
        </p:spPr>
        <p:txBody>
          <a:bodyPr wrap="square" rtlCol="0">
            <a:spAutoFit/>
          </a:bodyPr>
          <a:lstStyle/>
          <a:p>
            <a:pPr lvl="0" fontAlgn="base"/>
            <a:r>
              <a:rPr lang="zh-TW" altLang="en-US" sz="3600" dirty="0"/>
              <a:t>個人</a:t>
            </a:r>
            <a:r>
              <a:rPr lang="en-US" altLang="zh-TW" sz="3600" dirty="0"/>
              <a:t>/</a:t>
            </a:r>
            <a:r>
              <a:rPr lang="zh-TW" altLang="en-US" sz="3600" dirty="0"/>
              <a:t>居家防護建議</a:t>
            </a:r>
            <a:endParaRPr lang="zh-TW" altLang="zh-TW" sz="3600" dirty="0"/>
          </a:p>
        </p:txBody>
      </p:sp>
      <p:sp>
        <p:nvSpPr>
          <p:cNvPr id="4" name="文字方塊 3"/>
          <p:cNvSpPr txBox="1"/>
          <p:nvPr/>
        </p:nvSpPr>
        <p:spPr>
          <a:xfrm>
            <a:off x="1907704" y="2746252"/>
            <a:ext cx="6552728" cy="646331"/>
          </a:xfrm>
          <a:prstGeom prst="rect">
            <a:avLst/>
          </a:prstGeom>
          <a:noFill/>
        </p:spPr>
        <p:txBody>
          <a:bodyPr wrap="square" rtlCol="0">
            <a:spAutoFit/>
          </a:bodyPr>
          <a:lstStyle/>
          <a:p>
            <a:r>
              <a:rPr lang="zh-TW" altLang="en-US" sz="3600" dirty="0"/>
              <a:t>新興資安技術探討</a:t>
            </a:r>
          </a:p>
        </p:txBody>
      </p:sp>
      <p:sp>
        <p:nvSpPr>
          <p:cNvPr id="5" name="文字方塊 4"/>
          <p:cNvSpPr txBox="1"/>
          <p:nvPr/>
        </p:nvSpPr>
        <p:spPr>
          <a:xfrm>
            <a:off x="1907704" y="1484784"/>
            <a:ext cx="6552728" cy="646331"/>
          </a:xfrm>
          <a:prstGeom prst="rect">
            <a:avLst/>
          </a:prstGeom>
          <a:noFill/>
        </p:spPr>
        <p:txBody>
          <a:bodyPr wrap="square" rtlCol="0">
            <a:spAutoFit/>
          </a:bodyPr>
          <a:lstStyle/>
          <a:p>
            <a:r>
              <a:rPr lang="zh-TW" altLang="zh-TW" sz="3600" dirty="0"/>
              <a:t>新聞分享</a:t>
            </a:r>
            <a:r>
              <a:rPr lang="zh-TW" altLang="en-US" sz="3600" dirty="0"/>
              <a:t>暨前次課程回顧</a:t>
            </a:r>
          </a:p>
        </p:txBody>
      </p:sp>
      <p:sp>
        <p:nvSpPr>
          <p:cNvPr id="6" name="文字方塊 5"/>
          <p:cNvSpPr txBox="1"/>
          <p:nvPr/>
        </p:nvSpPr>
        <p:spPr>
          <a:xfrm>
            <a:off x="1907704" y="5269188"/>
            <a:ext cx="3672408" cy="646331"/>
          </a:xfrm>
          <a:prstGeom prst="rect">
            <a:avLst/>
          </a:prstGeom>
          <a:noFill/>
        </p:spPr>
        <p:txBody>
          <a:bodyPr wrap="square" rtlCol="0">
            <a:spAutoFit/>
          </a:bodyPr>
          <a:lstStyle/>
          <a:p>
            <a:r>
              <a:rPr lang="en-US" altLang="zh-TW" sz="3600" dirty="0"/>
              <a:t>Q&amp;A</a:t>
            </a:r>
            <a:endParaRPr lang="zh-TW" altLang="en-US" sz="3600" dirty="0"/>
          </a:p>
        </p:txBody>
      </p:sp>
    </p:spTree>
    <p:extLst>
      <p:ext uri="{BB962C8B-B14F-4D97-AF65-F5344CB8AC3E}">
        <p14:creationId xmlns:p14="http://schemas.microsoft.com/office/powerpoint/2010/main" xmlns="" val="1156434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一</a:t>
            </a:r>
            <a:r>
              <a:rPr lang="zh-TW" altLang="en-US" sz="2800" dirty="0"/>
              <a:t>、</a:t>
            </a:r>
            <a:r>
              <a:rPr lang="zh-TW" altLang="zh-TW" dirty="0"/>
              <a:t>新聞分享</a:t>
            </a:r>
            <a:r>
              <a:rPr lang="zh-TW" altLang="en-US" dirty="0"/>
              <a:t>暨前次課程回顧</a:t>
            </a:r>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2</a:t>
            </a:fld>
            <a:endParaRPr lang="zh-TW" altLang="en-US" dirty="0"/>
          </a:p>
        </p:txBody>
      </p:sp>
    </p:spTree>
    <p:extLst>
      <p:ext uri="{BB962C8B-B14F-4D97-AF65-F5344CB8AC3E}">
        <p14:creationId xmlns:p14="http://schemas.microsoft.com/office/powerpoint/2010/main" xmlns="" val="3307805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一</a:t>
            </a:r>
            <a:r>
              <a:rPr lang="zh-TW" altLang="en-US" sz="3200" dirty="0"/>
              <a:t>、</a:t>
            </a:r>
            <a:r>
              <a:rPr lang="zh-TW" altLang="en-US" dirty="0"/>
              <a:t>新聞分享暨前次課程回顧</a:t>
            </a:r>
          </a:p>
        </p:txBody>
      </p:sp>
      <p:sp>
        <p:nvSpPr>
          <p:cNvPr id="6" name="內容版面配置區 5"/>
          <p:cNvSpPr>
            <a:spLocks noGrp="1"/>
          </p:cNvSpPr>
          <p:nvPr>
            <p:ph idx="1"/>
          </p:nvPr>
        </p:nvSpPr>
        <p:spPr/>
        <p:txBody>
          <a:bodyPr/>
          <a:lstStyle/>
          <a:p>
            <a:r>
              <a:rPr lang="zh-TW" altLang="en-US" b="1" dirty="0"/>
              <a:t>史上最大宗</a:t>
            </a:r>
            <a:r>
              <a:rPr lang="en-US" altLang="zh-TW" b="1" dirty="0"/>
              <a:t>! 6</a:t>
            </a:r>
            <a:r>
              <a:rPr lang="zh-TW" altLang="en-US" b="1" dirty="0"/>
              <a:t>券商集體遭駭客攻擊勒索</a:t>
            </a:r>
          </a:p>
          <a:p>
            <a:pPr lvl="1" algn="r"/>
            <a:r>
              <a:rPr lang="en-US" altLang="zh-TW" sz="2000" dirty="0"/>
              <a:t>TVBS NEWS</a:t>
            </a:r>
            <a:r>
              <a:rPr lang="zh-TW" altLang="en-US" sz="2000" dirty="0"/>
              <a:t> </a:t>
            </a:r>
            <a:r>
              <a:rPr lang="en-US" altLang="zh-TW" sz="2000" dirty="0"/>
              <a:t>/</a:t>
            </a:r>
            <a:r>
              <a:rPr lang="zh-TW" altLang="en-US" sz="2000" dirty="0"/>
              <a:t> </a:t>
            </a:r>
            <a:r>
              <a:rPr lang="en-US" altLang="zh-TW" sz="2000" dirty="0"/>
              <a:t>2017</a:t>
            </a:r>
            <a:r>
              <a:rPr lang="zh-TW" altLang="en-US" sz="2000" dirty="0"/>
              <a:t>年</a:t>
            </a:r>
            <a:r>
              <a:rPr lang="en-US" altLang="zh-TW" sz="2000" dirty="0"/>
              <a:t>2</a:t>
            </a:r>
            <a:r>
              <a:rPr lang="zh-TW" altLang="en-US" sz="2000" dirty="0"/>
              <a:t>月</a:t>
            </a:r>
            <a:r>
              <a:rPr lang="en-US" altLang="zh-TW" sz="2000" dirty="0"/>
              <a:t>4</a:t>
            </a:r>
            <a:r>
              <a:rPr lang="zh-TW" altLang="en-US" sz="2000" dirty="0"/>
              <a:t>日</a:t>
            </a:r>
            <a:endParaRPr lang="en-US" altLang="zh-TW" sz="2000" dirty="0"/>
          </a:p>
          <a:p>
            <a:endParaRPr lang="en-US" altLang="zh-TW" dirty="0"/>
          </a:p>
          <a:p>
            <a:endParaRPr lang="en-US" altLang="zh-TW" dirty="0"/>
          </a:p>
          <a:p>
            <a:endParaRPr lang="en-US" altLang="zh-TW" dirty="0"/>
          </a:p>
          <a:p>
            <a:endParaRPr lang="en-US" altLang="zh-TW" dirty="0"/>
          </a:p>
          <a:p>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3</a:t>
            </a:fld>
            <a:endParaRPr lang="zh-TW" altLang="en-US" dirty="0"/>
          </a:p>
        </p:txBody>
      </p:sp>
      <p:pic>
        <p:nvPicPr>
          <p:cNvPr id="2" name="圖片 1"/>
          <p:cNvPicPr>
            <a:picLocks noChangeAspect="1"/>
          </p:cNvPicPr>
          <p:nvPr/>
        </p:nvPicPr>
        <p:blipFill>
          <a:blip r:embed="rId2" cstate="print"/>
          <a:stretch>
            <a:fillRect/>
          </a:stretch>
        </p:blipFill>
        <p:spPr>
          <a:xfrm>
            <a:off x="1043608" y="2060848"/>
            <a:ext cx="7056784" cy="2921846"/>
          </a:xfrm>
          <a:prstGeom prst="rect">
            <a:avLst/>
          </a:prstGeom>
        </p:spPr>
      </p:pic>
    </p:spTree>
    <p:extLst>
      <p:ext uri="{BB962C8B-B14F-4D97-AF65-F5344CB8AC3E}">
        <p14:creationId xmlns:p14="http://schemas.microsoft.com/office/powerpoint/2010/main" xmlns="" val="1117908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一</a:t>
            </a:r>
            <a:r>
              <a:rPr lang="zh-TW" altLang="en-US" sz="3200" dirty="0"/>
              <a:t>、</a:t>
            </a:r>
            <a:r>
              <a:rPr lang="zh-TW" altLang="en-US" dirty="0"/>
              <a:t>新聞分享暨前次課程回顧</a:t>
            </a:r>
            <a:r>
              <a:rPr lang="en-US" altLang="zh-TW" sz="3100" dirty="0"/>
              <a:t>(</a:t>
            </a:r>
            <a:r>
              <a:rPr lang="zh-TW" altLang="en-US" sz="3100" dirty="0"/>
              <a:t>續</a:t>
            </a:r>
            <a:r>
              <a:rPr lang="en-US" altLang="zh-TW" sz="3100" dirty="0"/>
              <a:t>)</a:t>
            </a:r>
            <a:endParaRPr lang="zh-TW" altLang="en-US" dirty="0"/>
          </a:p>
        </p:txBody>
      </p:sp>
      <p:sp>
        <p:nvSpPr>
          <p:cNvPr id="6" name="內容版面配置區 5"/>
          <p:cNvSpPr>
            <a:spLocks noGrp="1"/>
          </p:cNvSpPr>
          <p:nvPr>
            <p:ph idx="1"/>
          </p:nvPr>
        </p:nvSpPr>
        <p:spPr/>
        <p:txBody>
          <a:bodyPr>
            <a:normAutofit fontScale="55000" lnSpcReduction="20000"/>
          </a:bodyPr>
          <a:lstStyle/>
          <a:p>
            <a:r>
              <a:rPr lang="zh-TW" altLang="en-US" b="1" dirty="0"/>
              <a:t>資安法鎖定</a:t>
            </a:r>
            <a:r>
              <a:rPr lang="en-US" altLang="zh-TW" b="1" dirty="0"/>
              <a:t>8</a:t>
            </a:r>
            <a:r>
              <a:rPr lang="zh-TW" altLang="en-US" b="1" dirty="0"/>
              <a:t>領域 趕本會期立法</a:t>
            </a:r>
            <a:endParaRPr lang="en-US" altLang="zh-TW" b="1" dirty="0"/>
          </a:p>
          <a:p>
            <a:pPr lvl="1" algn="r"/>
            <a:r>
              <a:rPr lang="zh-TW" altLang="en-US" sz="2000" dirty="0"/>
              <a:t>聯合新聞網 </a:t>
            </a:r>
            <a:r>
              <a:rPr lang="en-US" altLang="zh-TW" sz="2000" dirty="0"/>
              <a:t>2017</a:t>
            </a:r>
            <a:r>
              <a:rPr lang="zh-TW" altLang="en-US" sz="2000" dirty="0"/>
              <a:t>年</a:t>
            </a:r>
            <a:r>
              <a:rPr lang="en-US" altLang="zh-TW" sz="2000" dirty="0"/>
              <a:t>02</a:t>
            </a:r>
            <a:r>
              <a:rPr lang="zh-TW" altLang="en-US" sz="2000" dirty="0"/>
              <a:t>月</a:t>
            </a:r>
            <a:r>
              <a:rPr lang="en-US" altLang="zh-TW" sz="2000" dirty="0"/>
              <a:t>06</a:t>
            </a:r>
            <a:r>
              <a:rPr lang="zh-TW" altLang="en-US" sz="2000" dirty="0"/>
              <a:t>日</a:t>
            </a:r>
            <a:r>
              <a:rPr lang="en-US" altLang="zh-TW" sz="2000" dirty="0"/>
              <a:t> </a:t>
            </a:r>
          </a:p>
          <a:p>
            <a:pPr lvl="1">
              <a:lnSpc>
                <a:spcPts val="2000"/>
              </a:lnSpc>
            </a:pPr>
            <a:r>
              <a:rPr lang="zh-TW" altLang="en-US" sz="2900" dirty="0"/>
              <a:t>為強化資安，行政院日前下令全面盤點各機關資安人力，以配合研訂中的資通安全管理法草案，全面提升國內資安防護能力。</a:t>
            </a:r>
            <a:endParaRPr lang="en-US" altLang="zh-TW" sz="2900" dirty="0"/>
          </a:p>
          <a:p>
            <a:pPr lvl="1">
              <a:lnSpc>
                <a:spcPts val="2000"/>
              </a:lnSpc>
            </a:pPr>
            <a:r>
              <a:rPr lang="zh-TW" altLang="en-US" sz="2900" dirty="0"/>
              <a:t>根據行政院研擬的</a:t>
            </a:r>
            <a:r>
              <a:rPr lang="zh-TW" altLang="en-US" sz="2900" u="sng" dirty="0"/>
              <a:t>資通安全管理法草案</a:t>
            </a:r>
            <a:r>
              <a:rPr lang="zh-TW" altLang="en-US" sz="2900" dirty="0"/>
              <a:t>，首波鎖定高科技園區、資通訊、水資源、銀行與金融、交通、能源、緊急救援與醫院等八大關鍵基礎建設，相關企業須投入更多成本，全面提升資安防護能量，違規者將處最高兩百萬元罰鍰。</a:t>
            </a:r>
            <a:endParaRPr lang="en-US" altLang="zh-TW" sz="2900" dirty="0"/>
          </a:p>
          <a:p>
            <a:pPr lvl="1">
              <a:lnSpc>
                <a:spcPts val="2000"/>
              </a:lnSpc>
            </a:pPr>
            <a:r>
              <a:rPr lang="zh-TW" altLang="en-US" sz="2900" dirty="0"/>
              <a:t>過去大陸網軍把台灣當做網路攻擊的試驗場，去年又發生一銀ＡＴＭ遭盜領案，使得國內資安問題更加受到關注，行政院去年成立的行政院資安處，積極研擬資安管理法草案，賦予政府規範私部門資安的法源，以強化民間企業的資安防護。</a:t>
            </a:r>
            <a:endParaRPr lang="en-US" altLang="zh-TW" sz="2900" dirty="0"/>
          </a:p>
          <a:p>
            <a:pPr lvl="1">
              <a:lnSpc>
                <a:spcPts val="2000"/>
              </a:lnSpc>
            </a:pPr>
            <a:r>
              <a:rPr lang="zh-TW" altLang="en-US" sz="2900" dirty="0"/>
              <a:t>行政院官員昨天表示，上周券商集體遭駭事件更加凸顯資安專法的重要性，未來就有更強的法源依據，促使民間企業更加重視資安防護。官員說，這次被駭的是金融業，屬於高度監理行業，若是其他非高度監理的民間企業，更需要資安專法賦予法源，強化民間企業的資安防護。</a:t>
            </a:r>
            <a:endParaRPr lang="en-US" altLang="zh-TW" sz="2900" dirty="0"/>
          </a:p>
          <a:p>
            <a:pPr lvl="1">
              <a:lnSpc>
                <a:spcPts val="2000"/>
              </a:lnSpc>
            </a:pPr>
            <a:r>
              <a:rPr lang="zh-TW" altLang="en-US" sz="2900" dirty="0"/>
              <a:t>資安專案草案將趕在本會期送立法院審議，但為了解國內公務機關有無足夠的人力執行這項新的專法，行政院政務委員吳政忠去年底指示，全面盤點各部會資安人力。行政院資安處日前已完成清查，初步發現</a:t>
            </a:r>
            <a:r>
              <a:rPr lang="zh-TW" altLang="en-US" sz="2900" u="sng" dirty="0"/>
              <a:t>資安人力明顯不足</a:t>
            </a:r>
            <a:r>
              <a:rPr lang="zh-TW" altLang="en-US" sz="2900" dirty="0"/>
              <a:t>，二月底前將報告如何補充資安人力。</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4</a:t>
            </a:fld>
            <a:endParaRPr lang="zh-TW" altLang="en-US" dirty="0"/>
          </a:p>
        </p:txBody>
      </p:sp>
    </p:spTree>
    <p:extLst>
      <p:ext uri="{BB962C8B-B14F-4D97-AF65-F5344CB8AC3E}">
        <p14:creationId xmlns:p14="http://schemas.microsoft.com/office/powerpoint/2010/main" xmlns="" val="2035072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一</a:t>
            </a:r>
            <a:r>
              <a:rPr lang="zh-TW" altLang="en-US" sz="3200" dirty="0"/>
              <a:t>、</a:t>
            </a:r>
            <a:r>
              <a:rPr lang="zh-TW" altLang="en-US" dirty="0"/>
              <a:t>新聞分享暨前次課程回顧</a:t>
            </a:r>
            <a:r>
              <a:rPr lang="en-US" altLang="zh-TW" sz="3100" dirty="0"/>
              <a:t>(</a:t>
            </a:r>
            <a:r>
              <a:rPr lang="zh-TW" altLang="en-US" sz="3100" dirty="0"/>
              <a:t>續</a:t>
            </a:r>
            <a:r>
              <a:rPr lang="en-US" altLang="zh-TW" sz="3100" dirty="0"/>
              <a:t>)</a:t>
            </a:r>
            <a:endParaRPr lang="zh-TW" altLang="en-US" dirty="0"/>
          </a:p>
        </p:txBody>
      </p:sp>
      <p:sp>
        <p:nvSpPr>
          <p:cNvPr id="6" name="內容版面配置區 5"/>
          <p:cNvSpPr>
            <a:spLocks noGrp="1"/>
          </p:cNvSpPr>
          <p:nvPr>
            <p:ph idx="1"/>
          </p:nvPr>
        </p:nvSpPr>
        <p:spPr/>
        <p:txBody>
          <a:bodyPr/>
          <a:lstStyle/>
          <a:p>
            <a:r>
              <a:rPr lang="zh-TW" altLang="en-US" u="sng" dirty="0"/>
              <a:t>資通安全管理法草案</a:t>
            </a:r>
            <a:r>
              <a:rPr lang="zh-TW" altLang="en-US" dirty="0"/>
              <a:t>：</a:t>
            </a:r>
            <a:endParaRPr lang="en-US" altLang="zh-TW" dirty="0"/>
          </a:p>
          <a:p>
            <a:pPr lvl="1"/>
            <a:r>
              <a:rPr lang="en-US" altLang="zh-TW" dirty="0"/>
              <a:t>【</a:t>
            </a:r>
            <a:r>
              <a:rPr lang="zh-TW" altLang="en-US" dirty="0"/>
              <a:t>資通安全管理法草案整體架構</a:t>
            </a:r>
            <a:r>
              <a:rPr lang="en-US" altLang="zh-TW" dirty="0"/>
              <a:t>】</a:t>
            </a:r>
          </a:p>
          <a:p>
            <a:pPr lvl="1"/>
            <a:r>
              <a:rPr lang="zh-TW" altLang="en-US" sz="2400" dirty="0"/>
              <a:t>以資通安全管理為核心，分為</a:t>
            </a:r>
            <a:r>
              <a:rPr lang="en-US" altLang="zh-TW" sz="2400" dirty="0"/>
              <a:t>5</a:t>
            </a:r>
            <a:r>
              <a:rPr lang="zh-TW" altLang="en-US" sz="2400" dirty="0"/>
              <a:t>個章節，計</a:t>
            </a:r>
            <a:r>
              <a:rPr lang="en-US" altLang="zh-TW" sz="2400" dirty="0"/>
              <a:t>24</a:t>
            </a:r>
            <a:r>
              <a:rPr lang="zh-TW" altLang="en-US" sz="2400" dirty="0"/>
              <a:t>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5</a:t>
            </a:fld>
            <a:endParaRPr lang="zh-TW" altLang="en-US" dirty="0"/>
          </a:p>
        </p:txBody>
      </p:sp>
      <p:pic>
        <p:nvPicPr>
          <p:cNvPr id="7" name="圖片 6"/>
          <p:cNvPicPr>
            <a:picLocks noChangeAspect="1"/>
          </p:cNvPicPr>
          <p:nvPr/>
        </p:nvPicPr>
        <p:blipFill>
          <a:blip r:embed="rId2" cstate="print"/>
          <a:stretch>
            <a:fillRect/>
          </a:stretch>
        </p:blipFill>
        <p:spPr>
          <a:xfrm>
            <a:off x="1157714" y="2589635"/>
            <a:ext cx="6828571" cy="3866667"/>
          </a:xfrm>
          <a:prstGeom prst="rect">
            <a:avLst/>
          </a:prstGeom>
        </p:spPr>
      </p:pic>
    </p:spTree>
    <p:extLst>
      <p:ext uri="{BB962C8B-B14F-4D97-AF65-F5344CB8AC3E}">
        <p14:creationId xmlns:p14="http://schemas.microsoft.com/office/powerpoint/2010/main" xmlns="" val="1892435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一</a:t>
            </a:r>
            <a:r>
              <a:rPr lang="zh-TW" altLang="en-US" sz="3200" dirty="0"/>
              <a:t>、</a:t>
            </a:r>
            <a:r>
              <a:rPr lang="zh-TW" altLang="en-US" dirty="0"/>
              <a:t>新聞分享暨前次課程回顧</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lstStyle/>
          <a:p>
            <a:r>
              <a:rPr lang="zh-TW" altLang="en-US" b="1" dirty="0"/>
              <a:t>迎接</a:t>
            </a:r>
            <a:r>
              <a:rPr lang="en-US" altLang="zh-TW" b="1" dirty="0"/>
              <a:t>2017</a:t>
            </a:r>
            <a:r>
              <a:rPr lang="zh-TW" altLang="en-US" b="1" dirty="0"/>
              <a:t>面臨的資安威脅</a:t>
            </a:r>
            <a:endParaRPr lang="en-US" altLang="zh-TW" b="1" dirty="0"/>
          </a:p>
          <a:p>
            <a:pPr lvl="1"/>
            <a:r>
              <a:rPr lang="zh-TW" altLang="en-US" dirty="0"/>
              <a:t>不受控制的</a:t>
            </a:r>
            <a:r>
              <a:rPr lang="en-US" altLang="zh-TW" dirty="0"/>
              <a:t>cyber attack</a:t>
            </a:r>
            <a:r>
              <a:rPr lang="zh-TW" altLang="en-US" dirty="0"/>
              <a:t>成為潛在網路戰爭的基礎</a:t>
            </a:r>
            <a:endParaRPr lang="en-US" altLang="zh-TW" dirty="0"/>
          </a:p>
          <a:p>
            <a:pPr lvl="1"/>
            <a:r>
              <a:rPr lang="zh-TW" altLang="en-US" dirty="0"/>
              <a:t>企業需更注重開發過程的安全問題</a:t>
            </a:r>
            <a:endParaRPr lang="en-US" altLang="zh-TW" dirty="0"/>
          </a:p>
          <a:p>
            <a:pPr lvl="1"/>
            <a:r>
              <a:rPr lang="zh-TW" altLang="en-US" dirty="0"/>
              <a:t>迎接新年，數位生活也要「斷、捨、離」</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6</a:t>
            </a:fld>
            <a:endParaRPr lang="zh-TW" altLang="en-US" dirty="0"/>
          </a:p>
        </p:txBody>
      </p:sp>
    </p:spTree>
    <p:extLst>
      <p:ext uri="{BB962C8B-B14F-4D97-AF65-F5344CB8AC3E}">
        <p14:creationId xmlns:p14="http://schemas.microsoft.com/office/powerpoint/2010/main" xmlns="" val="4291811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二</a:t>
            </a:r>
            <a:r>
              <a:rPr lang="zh-TW" altLang="en-US" sz="2800" dirty="0"/>
              <a:t>、</a:t>
            </a:r>
            <a:r>
              <a:rPr lang="zh-TW" altLang="en-US" dirty="0"/>
              <a:t>新興資安技術探討</a:t>
            </a:r>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7</a:t>
            </a:fld>
            <a:endParaRPr lang="zh-TW" altLang="en-US" dirty="0"/>
          </a:p>
        </p:txBody>
      </p:sp>
    </p:spTree>
    <p:extLst>
      <p:ext uri="{BB962C8B-B14F-4D97-AF65-F5344CB8AC3E}">
        <p14:creationId xmlns:p14="http://schemas.microsoft.com/office/powerpoint/2010/main" xmlns="" val="910854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新興資安技術探討</a:t>
            </a:r>
          </a:p>
        </p:txBody>
      </p:sp>
      <p:sp>
        <p:nvSpPr>
          <p:cNvPr id="3" name="內容版面配置區 2"/>
          <p:cNvSpPr>
            <a:spLocks noGrp="1"/>
          </p:cNvSpPr>
          <p:nvPr>
            <p:ph idx="1"/>
          </p:nvPr>
        </p:nvSpPr>
        <p:spPr/>
        <p:txBody>
          <a:bodyPr>
            <a:normAutofit fontScale="77500" lnSpcReduction="20000"/>
          </a:bodyPr>
          <a:lstStyle/>
          <a:p>
            <a:r>
              <a:rPr lang="zh-TW" altLang="en-US" dirty="0"/>
              <a:t>物連網</a:t>
            </a:r>
            <a:r>
              <a:rPr lang="en-US" altLang="zh-TW" dirty="0" err="1"/>
              <a:t>IoT</a:t>
            </a:r>
            <a:endParaRPr lang="en-US" altLang="zh-TW" dirty="0"/>
          </a:p>
          <a:p>
            <a:pPr lvl="1"/>
            <a:r>
              <a:rPr lang="zh-TW" altLang="en-US" dirty="0"/>
              <a:t>物聯網（</a:t>
            </a:r>
            <a:r>
              <a:rPr lang="en-US" altLang="zh-TW" dirty="0"/>
              <a:t>Internet of Things</a:t>
            </a:r>
            <a:r>
              <a:rPr lang="zh-TW" altLang="en-US" dirty="0"/>
              <a:t>）是網際網路、傳統電信網等資訊承載體，讓所有能行使獨立功能的普通物體實現互聯互通的網路。物聯網一般為無線網，而由於每個人周圍的裝置可以達到一千至五千個，所以物聯網可能要包含</a:t>
            </a:r>
            <a:r>
              <a:rPr lang="en-US" altLang="zh-TW" dirty="0"/>
              <a:t>500</a:t>
            </a:r>
            <a:r>
              <a:rPr lang="zh-TW" altLang="en-US" dirty="0"/>
              <a:t>兆至一千兆個物體。在物聯網上，每個人都可以應用電子標籤將真實的物體上網聯結，在物聯網上都可以查出它們的具體位置。通過物聯網可以用中心電腦對機器、裝置、人員進行集中管理、控制，也可以對家庭裝置、汽車進行遙控，以及搜尋位置、防止物品被盜等，類似自動化操控系統，同時透過收集這些小事的資料，最後可以聚整合大數據，包含重新設計道路以減少車禍、都市更新、災害預測與犯罪防治、流行病控制等等社會的重大改變。</a:t>
            </a:r>
          </a:p>
          <a:p>
            <a:pPr lvl="1"/>
            <a:r>
              <a:rPr lang="zh-TW" altLang="en-US" dirty="0"/>
              <a:t>物聯網將現實世界數位化，應用範圍十分廣泛。物聯網拉近分散的資訊，統整物與物的數位資訊，物聯網的應用領域主要包括以下方面：運輸和物流領域、健康醫療領域範圍、智慧環境（家庭、辦公、工廠）領域、個人和社會領域等，具有十分廣闊的市場和應用前景。</a:t>
            </a:r>
            <a:endParaRPr lang="en-US" altLang="zh-TW"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8</a:t>
            </a:fld>
            <a:endParaRPr lang="zh-TW" altLang="en-US" dirty="0"/>
          </a:p>
        </p:txBody>
      </p:sp>
    </p:spTree>
    <p:extLst>
      <p:ext uri="{BB962C8B-B14F-4D97-AF65-F5344CB8AC3E}">
        <p14:creationId xmlns:p14="http://schemas.microsoft.com/office/powerpoint/2010/main" xmlns="" val="2230452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新興資安技術探討</a:t>
            </a:r>
            <a:r>
              <a:rPr lang="en-US" altLang="zh-TW" sz="3100" dirty="0"/>
              <a:t>(</a:t>
            </a:r>
            <a:r>
              <a:rPr lang="zh-TW" altLang="en-US" sz="3100" dirty="0"/>
              <a:t>續</a:t>
            </a:r>
            <a:r>
              <a:rPr lang="en-US" altLang="zh-TW" sz="3100" dirty="0"/>
              <a:t>)</a:t>
            </a:r>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9</a:t>
            </a:fld>
            <a:endParaRPr lang="zh-TW" altLang="en-US" dirty="0"/>
          </a:p>
        </p:txBody>
      </p:sp>
      <p:pic>
        <p:nvPicPr>
          <p:cNvPr id="5" name="內容版面配置區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9512" y="4971625"/>
            <a:ext cx="1881758" cy="1805524"/>
          </a:xfrm>
          <a:prstGeom prst="rect">
            <a:avLst/>
          </a:prstGeom>
        </p:spPr>
      </p:pic>
      <p:pic>
        <p:nvPicPr>
          <p:cNvPr id="6" name="Picture 1" descr="螢幕快照 2016-07-05 下午5.50.10.pn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75656" y="1052736"/>
            <a:ext cx="7512753" cy="4328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764878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物聯網的使用</a:t>
            </a:r>
          </a:p>
        </p:txBody>
      </p:sp>
      <p:sp>
        <p:nvSpPr>
          <p:cNvPr id="3" name="內容版面配置區 2"/>
          <p:cNvSpPr>
            <a:spLocks noGrp="1"/>
          </p:cNvSpPr>
          <p:nvPr>
            <p:ph idx="1"/>
          </p:nvPr>
        </p:nvSpPr>
        <p:spPr/>
        <p:txBody>
          <a:bodyPr>
            <a:normAutofit fontScale="92500" lnSpcReduction="10000"/>
          </a:bodyPr>
          <a:lstStyle/>
          <a:p>
            <a:r>
              <a:rPr lang="zh-TW" altLang="en-US" dirty="0"/>
              <a:t>感知層</a:t>
            </a:r>
            <a:r>
              <a:rPr lang="en-US" altLang="zh-TW" dirty="0"/>
              <a:t>(Device) </a:t>
            </a:r>
          </a:p>
          <a:p>
            <a:pPr lvl="1"/>
            <a:r>
              <a:rPr lang="zh-TW" altLang="en-US" dirty="0"/>
              <a:t>針對不同的場景進行感知與監控</a:t>
            </a:r>
            <a:endParaRPr lang="en-US" altLang="zh-TW" dirty="0"/>
          </a:p>
          <a:p>
            <a:pPr lvl="1"/>
            <a:r>
              <a:rPr lang="zh-TW" altLang="en-US" dirty="0"/>
              <a:t>具有感測、辨識及通訊能力的設備</a:t>
            </a:r>
            <a:endParaRPr lang="en-US" altLang="zh-TW" dirty="0"/>
          </a:p>
          <a:p>
            <a:pPr lvl="2"/>
            <a:r>
              <a:rPr lang="en-US" altLang="zh-TW" dirty="0"/>
              <a:t>RFID</a:t>
            </a:r>
            <a:r>
              <a:rPr lang="zh-TW" altLang="en-US" dirty="0"/>
              <a:t>標籤及讀寫器</a:t>
            </a:r>
            <a:endParaRPr lang="en-US" altLang="zh-TW" dirty="0"/>
          </a:p>
          <a:p>
            <a:pPr lvl="2"/>
            <a:r>
              <a:rPr lang="en-US" altLang="zh-TW" dirty="0"/>
              <a:t>GPS</a:t>
            </a:r>
          </a:p>
          <a:p>
            <a:pPr lvl="2"/>
            <a:r>
              <a:rPr lang="zh-TW" altLang="en-US" dirty="0"/>
              <a:t>影像處理器</a:t>
            </a:r>
            <a:endParaRPr lang="en-US" altLang="zh-TW" dirty="0"/>
          </a:p>
          <a:p>
            <a:pPr lvl="2"/>
            <a:r>
              <a:rPr lang="zh-TW" altLang="en-US" dirty="0"/>
              <a:t>溫度、濕度、紅外線、光度、壓力、音量等各式感測器</a:t>
            </a:r>
            <a:endParaRPr lang="en-US" altLang="zh-TW" dirty="0"/>
          </a:p>
          <a:p>
            <a:pPr lvl="1"/>
            <a:r>
              <a:rPr lang="zh-TW" altLang="en-US" dirty="0"/>
              <a:t>感知層的應用 </a:t>
            </a:r>
            <a:endParaRPr lang="en-US" altLang="zh-TW" dirty="0"/>
          </a:p>
          <a:p>
            <a:pPr lvl="2"/>
            <a:r>
              <a:rPr lang="zh-TW" altLang="en-US" dirty="0"/>
              <a:t>二氧化碳感知能力的感測器 </a:t>
            </a:r>
            <a:endParaRPr lang="en-US" altLang="zh-TW" dirty="0"/>
          </a:p>
          <a:p>
            <a:pPr lvl="2"/>
            <a:r>
              <a:rPr lang="zh-TW" altLang="en-US" dirty="0"/>
              <a:t>音量感知能力的感測器</a:t>
            </a:r>
            <a:endParaRPr lang="en-US" altLang="zh-TW" dirty="0"/>
          </a:p>
          <a:p>
            <a:pPr lvl="2"/>
            <a:r>
              <a:rPr lang="zh-TW" altLang="en-US" dirty="0"/>
              <a:t>視覺感知能力的感測器</a:t>
            </a:r>
            <a:endParaRPr lang="en-US" altLang="zh-TW" dirty="0"/>
          </a:p>
          <a:p>
            <a:pPr lvl="2"/>
            <a:r>
              <a:rPr lang="zh-TW" altLang="en-US" dirty="0"/>
              <a:t>嵌入壓力感測器的鞋子</a:t>
            </a:r>
          </a:p>
          <a:p>
            <a:pPr lvl="1"/>
            <a:endParaRPr lang="zh-TW" altLang="en-US" dirty="0"/>
          </a:p>
        </p:txBody>
      </p:sp>
    </p:spTree>
    <p:extLst>
      <p:ext uri="{BB962C8B-B14F-4D97-AF65-F5344CB8AC3E}">
        <p14:creationId xmlns:p14="http://schemas.microsoft.com/office/powerpoint/2010/main" xmlns="" val="2144671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物聯網的使用</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lstStyle/>
          <a:p>
            <a:r>
              <a:rPr lang="zh-TW" altLang="en-US" dirty="0"/>
              <a:t>網路層</a:t>
            </a:r>
            <a:r>
              <a:rPr lang="en-US" altLang="zh-TW" dirty="0"/>
              <a:t>(Connect)</a:t>
            </a:r>
          </a:p>
          <a:p>
            <a:pPr lvl="1"/>
            <a:r>
              <a:rPr lang="zh-TW" altLang="en-US" dirty="0"/>
              <a:t>將感知層收集到的資料傳輸至網際網路</a:t>
            </a:r>
            <a:endParaRPr lang="en-US" altLang="zh-TW" dirty="0"/>
          </a:p>
          <a:p>
            <a:pPr lvl="1"/>
            <a:r>
              <a:rPr lang="zh-TW" altLang="en-US" dirty="0"/>
              <a:t>建構無線通訊網路上</a:t>
            </a:r>
            <a:endParaRPr lang="en-US" altLang="zh-TW" dirty="0"/>
          </a:p>
          <a:p>
            <a:pPr lvl="2"/>
            <a:r>
              <a:rPr lang="zh-TW" altLang="en-US" dirty="0"/>
              <a:t>語音傳輸為主的</a:t>
            </a:r>
            <a:r>
              <a:rPr lang="en-US" altLang="zh-TW" dirty="0"/>
              <a:t>｢</a:t>
            </a:r>
            <a:r>
              <a:rPr lang="zh-TW" altLang="en-US" dirty="0"/>
              <a:t>電信網路</a:t>
            </a:r>
            <a:r>
              <a:rPr lang="en-US" altLang="zh-TW" dirty="0"/>
              <a:t>｣(</a:t>
            </a:r>
            <a:r>
              <a:rPr lang="en-US" altLang="zh-TW" dirty="0" err="1"/>
              <a:t>TeleCom</a:t>
            </a:r>
            <a:r>
              <a:rPr lang="en-US" altLang="zh-TW" dirty="0"/>
              <a:t>)</a:t>
            </a:r>
          </a:p>
          <a:p>
            <a:pPr lvl="2"/>
            <a:r>
              <a:rPr lang="zh-TW" altLang="en-US" dirty="0"/>
              <a:t>資料傳輸為主的</a:t>
            </a:r>
            <a:r>
              <a:rPr lang="en-US" altLang="zh-TW" dirty="0"/>
              <a:t>｢</a:t>
            </a:r>
            <a:r>
              <a:rPr lang="zh-TW" altLang="en-US" dirty="0"/>
              <a:t>數據網路</a:t>
            </a:r>
            <a:r>
              <a:rPr lang="en-US" altLang="zh-TW" dirty="0"/>
              <a:t>｣(</a:t>
            </a:r>
            <a:r>
              <a:rPr lang="en-US" altLang="zh-TW" dirty="0" err="1"/>
              <a:t>DataCom</a:t>
            </a:r>
            <a:r>
              <a:rPr lang="en-US" altLang="zh-TW" dirty="0"/>
              <a:t>)</a:t>
            </a:r>
          </a:p>
          <a:p>
            <a:r>
              <a:rPr lang="zh-TW" altLang="en-US" dirty="0"/>
              <a:t>應用層</a:t>
            </a:r>
            <a:r>
              <a:rPr lang="en-US" altLang="zh-TW" dirty="0"/>
              <a:t>(Manage) </a:t>
            </a:r>
          </a:p>
          <a:p>
            <a:pPr lvl="1"/>
            <a:r>
              <a:rPr lang="zh-TW" altLang="en-US" dirty="0"/>
              <a:t>物聯網與行業間的專業進行技術融合</a:t>
            </a:r>
            <a:endParaRPr lang="en-US" altLang="zh-TW" dirty="0"/>
          </a:p>
          <a:p>
            <a:pPr lvl="1"/>
            <a:r>
              <a:rPr lang="zh-TW" altLang="en-US" dirty="0"/>
              <a:t>根據不同的需求開發出相應的應用軟體</a:t>
            </a:r>
            <a:endParaRPr lang="en-US" altLang="zh-TW" dirty="0"/>
          </a:p>
          <a:p>
            <a:pPr lvl="1"/>
            <a:r>
              <a:rPr lang="zh-TW" altLang="en-US" dirty="0"/>
              <a:t>智慧電表</a:t>
            </a:r>
          </a:p>
        </p:txBody>
      </p:sp>
    </p:spTree>
    <p:extLst>
      <p:ext uri="{BB962C8B-B14F-4D97-AF65-F5344CB8AC3E}">
        <p14:creationId xmlns:p14="http://schemas.microsoft.com/office/powerpoint/2010/main" xmlns="" val="3300776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新興資安技術探討</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92500"/>
          </a:bodyPr>
          <a:lstStyle/>
          <a:p>
            <a:r>
              <a:rPr lang="zh-TW" altLang="en-US" dirty="0"/>
              <a:t>大數據</a:t>
            </a:r>
            <a:r>
              <a:rPr lang="en-US" altLang="zh-TW" dirty="0" err="1"/>
              <a:t>BigData</a:t>
            </a:r>
            <a:endParaRPr lang="en-US" altLang="zh-TW" dirty="0"/>
          </a:p>
          <a:p>
            <a:pPr lvl="1"/>
            <a:r>
              <a:rPr lang="zh-TW" altLang="en-US" dirty="0"/>
              <a:t>大數據（</a:t>
            </a:r>
            <a:r>
              <a:rPr lang="en-US" altLang="zh-TW" dirty="0"/>
              <a:t>Big data</a:t>
            </a:r>
            <a:r>
              <a:rPr lang="zh-TW" altLang="en-US" dirty="0"/>
              <a:t>，或稱巨量資料、海量資料、大資料），指的是所涉及的資料量規模巨大到無法透過人工或者計算機</a:t>
            </a:r>
            <a:r>
              <a:rPr lang="en-US" altLang="zh-TW" dirty="0"/>
              <a:t>(</a:t>
            </a:r>
            <a:r>
              <a:rPr lang="zh-TW" altLang="en-US" dirty="0"/>
              <a:t>但在特殊狀況時，即使只有兩個關鍵數字，也是</a:t>
            </a:r>
            <a:r>
              <a:rPr lang="en-US" altLang="zh-TW" dirty="0"/>
              <a:t>Big Data)</a:t>
            </a:r>
            <a:r>
              <a:rPr lang="zh-TW" altLang="en-US" dirty="0"/>
              <a:t>，在合理的時間內達到擷取、管理、處理、並整理成為人類所能解讀的形式的資訊。在總資料量相同的情況下，與個別分析獨立的小型資料集（</a:t>
            </a:r>
            <a:r>
              <a:rPr lang="en-US" altLang="zh-TW" dirty="0"/>
              <a:t>Data set</a:t>
            </a:r>
            <a:r>
              <a:rPr lang="zh-TW" altLang="en-US" dirty="0"/>
              <a:t>）相比，將各個小型資料集合併後進行分析可得出許多額外的資訊和資料關聯性，可用來察覺商業趨勢、判定研究品質、避免疾病擴散、打擊犯罪或測定即時交通路況等；這樣的用途正是大型資料集盛行的原因</a:t>
            </a:r>
            <a:endParaRPr lang="en-US" altLang="zh-TW"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12</a:t>
            </a:fld>
            <a:endParaRPr lang="zh-TW" altLang="en-US" dirty="0"/>
          </a:p>
        </p:txBody>
      </p:sp>
    </p:spTree>
    <p:extLst>
      <p:ext uri="{BB962C8B-B14F-4D97-AF65-F5344CB8AC3E}">
        <p14:creationId xmlns:p14="http://schemas.microsoft.com/office/powerpoint/2010/main" xmlns="" val="372545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新興資安技術探討</a:t>
            </a:r>
            <a:r>
              <a:rPr lang="en-US" altLang="zh-TW" sz="3100" dirty="0"/>
              <a:t>(</a:t>
            </a:r>
            <a:r>
              <a:rPr lang="zh-TW" altLang="en-US" sz="3100" dirty="0"/>
              <a:t>續</a:t>
            </a:r>
            <a:r>
              <a:rPr lang="en-US" altLang="zh-TW" sz="3100" dirty="0"/>
              <a:t>)</a:t>
            </a:r>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13</a:t>
            </a:fld>
            <a:endParaRPr lang="zh-TW" altLang="en-US" dirty="0"/>
          </a:p>
        </p:txBody>
      </p:sp>
      <p:pic>
        <p:nvPicPr>
          <p:cNvPr id="5" name="圖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7504" y="972094"/>
            <a:ext cx="8928992" cy="5485378"/>
          </a:xfrm>
          <a:prstGeom prst="rect">
            <a:avLst/>
          </a:prstGeom>
        </p:spPr>
      </p:pic>
      <p:sp>
        <p:nvSpPr>
          <p:cNvPr id="6" name="文字方塊 5"/>
          <p:cNvSpPr txBox="1"/>
          <p:nvPr/>
        </p:nvSpPr>
        <p:spPr>
          <a:xfrm>
            <a:off x="1691680" y="1700808"/>
            <a:ext cx="648072" cy="369332"/>
          </a:xfrm>
          <a:prstGeom prst="rect">
            <a:avLst/>
          </a:prstGeom>
          <a:noFill/>
        </p:spPr>
        <p:txBody>
          <a:bodyPr wrap="square" rtlCol="0">
            <a:spAutoFit/>
          </a:bodyPr>
          <a:lstStyle/>
          <a:p>
            <a:r>
              <a:rPr lang="zh-TW" altLang="en-US" b="1" dirty="0">
                <a:solidFill>
                  <a:srgbClr val="FF0000"/>
                </a:solidFill>
              </a:rPr>
              <a:t>數量</a:t>
            </a:r>
          </a:p>
        </p:txBody>
      </p:sp>
      <p:sp>
        <p:nvSpPr>
          <p:cNvPr id="7" name="文字方塊 6"/>
          <p:cNvSpPr txBox="1"/>
          <p:nvPr/>
        </p:nvSpPr>
        <p:spPr>
          <a:xfrm>
            <a:off x="7236296" y="1700808"/>
            <a:ext cx="936104" cy="369332"/>
          </a:xfrm>
          <a:prstGeom prst="rect">
            <a:avLst/>
          </a:prstGeom>
          <a:noFill/>
        </p:spPr>
        <p:txBody>
          <a:bodyPr wrap="square" rtlCol="0">
            <a:spAutoFit/>
          </a:bodyPr>
          <a:lstStyle/>
          <a:p>
            <a:r>
              <a:rPr lang="zh-TW" altLang="en-US" b="1" dirty="0">
                <a:solidFill>
                  <a:srgbClr val="FF0000"/>
                </a:solidFill>
              </a:rPr>
              <a:t>多樣性</a:t>
            </a:r>
          </a:p>
        </p:txBody>
      </p:sp>
      <p:sp>
        <p:nvSpPr>
          <p:cNvPr id="8" name="文字方塊 7"/>
          <p:cNvSpPr txBox="1"/>
          <p:nvPr/>
        </p:nvSpPr>
        <p:spPr>
          <a:xfrm>
            <a:off x="7262125" y="4298235"/>
            <a:ext cx="936104" cy="369332"/>
          </a:xfrm>
          <a:prstGeom prst="rect">
            <a:avLst/>
          </a:prstGeom>
          <a:noFill/>
        </p:spPr>
        <p:txBody>
          <a:bodyPr wrap="square" rtlCol="0">
            <a:spAutoFit/>
          </a:bodyPr>
          <a:lstStyle/>
          <a:p>
            <a:r>
              <a:rPr lang="zh-TW" altLang="en-US" b="1" dirty="0">
                <a:solidFill>
                  <a:srgbClr val="FF0000"/>
                </a:solidFill>
              </a:rPr>
              <a:t>真實性</a:t>
            </a:r>
          </a:p>
        </p:txBody>
      </p:sp>
      <p:sp>
        <p:nvSpPr>
          <p:cNvPr id="9" name="文字方塊 8"/>
          <p:cNvSpPr txBox="1"/>
          <p:nvPr/>
        </p:nvSpPr>
        <p:spPr>
          <a:xfrm>
            <a:off x="1691680" y="4293096"/>
            <a:ext cx="792088" cy="369332"/>
          </a:xfrm>
          <a:prstGeom prst="rect">
            <a:avLst/>
          </a:prstGeom>
          <a:noFill/>
        </p:spPr>
        <p:txBody>
          <a:bodyPr wrap="square" rtlCol="0">
            <a:spAutoFit/>
          </a:bodyPr>
          <a:lstStyle/>
          <a:p>
            <a:r>
              <a:rPr lang="zh-TW" altLang="en-US" b="1" dirty="0">
                <a:solidFill>
                  <a:srgbClr val="FF0000"/>
                </a:solidFill>
              </a:rPr>
              <a:t>速度</a:t>
            </a:r>
          </a:p>
        </p:txBody>
      </p:sp>
    </p:spTree>
    <p:extLst>
      <p:ext uri="{BB962C8B-B14F-4D97-AF65-F5344CB8AC3E}">
        <p14:creationId xmlns:p14="http://schemas.microsoft.com/office/powerpoint/2010/main" xmlns="" val="42039795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新興資安技術探討</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70000" lnSpcReduction="20000"/>
          </a:bodyPr>
          <a:lstStyle/>
          <a:p>
            <a:r>
              <a:rPr lang="zh-TW" altLang="en-US" dirty="0"/>
              <a:t>區塊鏈</a:t>
            </a:r>
            <a:r>
              <a:rPr lang="en-US" altLang="zh-TW" dirty="0" err="1"/>
              <a:t>BlockChain</a:t>
            </a:r>
            <a:endParaRPr lang="en-US" altLang="zh-TW" dirty="0"/>
          </a:p>
          <a:p>
            <a:pPr lvl="1"/>
            <a:r>
              <a:rPr lang="zh-TW" altLang="en-US" dirty="0"/>
              <a:t>應用在金融上，區塊鏈就是一個去中心化、分散式紀錄、公開透明共享的大型網路帳本，所有節點上的發生的交易數據會壓縮成區塊（</a:t>
            </a:r>
            <a:r>
              <a:rPr lang="en-US" altLang="zh-TW" dirty="0"/>
              <a:t>Block</a:t>
            </a:r>
            <a:r>
              <a:rPr lang="zh-TW" altLang="en-US" dirty="0"/>
              <a:t>），和全部的節點複製共享，形成一串鏈（</a:t>
            </a:r>
            <a:r>
              <a:rPr lang="en-US" altLang="zh-TW" dirty="0"/>
              <a:t>chain</a:t>
            </a:r>
            <a:r>
              <a:rPr lang="zh-TW" altLang="en-US" dirty="0"/>
              <a:t>），由於所有節點都會複製交易數據，無法在單個節點偽造竄改數據或歷史紀錄，所有節點可以共同驗證帳本數據的正確性，可追蹤性高。</a:t>
            </a:r>
          </a:p>
          <a:p>
            <a:pPr lvl="1"/>
            <a:r>
              <a:rPr lang="zh-TW" altLang="en-US" dirty="0"/>
              <a:t>只要出現與多數帳本不符的數據，就會被剔除不會壓縮成區塊，具有很強的 </a:t>
            </a:r>
            <a:r>
              <a:rPr lang="zh-TW" altLang="en-US" b="1" dirty="0"/>
              <a:t>防偽防篡改功能</a:t>
            </a:r>
            <a:r>
              <a:rPr lang="zh-TW" altLang="en-US" dirty="0"/>
              <a:t> ，因為理論上，你要同時駭入超過</a:t>
            </a:r>
            <a:r>
              <a:rPr lang="en-US" altLang="zh-TW" dirty="0"/>
              <a:t>50</a:t>
            </a:r>
            <a:r>
              <a:rPr lang="zh-TW" altLang="en-US" dirty="0"/>
              <a:t>％的全球節點竄改數據，才能成為區塊鏈的多數共識，以單一節點的運算力要壓過其他節點的總和，技術上是幾乎不可能做到，就算某些節點被破壞，也不會影響整個系統的更新，穩定性高。</a:t>
            </a:r>
          </a:p>
          <a:p>
            <a:pPr lvl="1"/>
            <a:r>
              <a:rPr lang="zh-TW" altLang="en-US" dirty="0"/>
              <a:t>訊息安全方面，透過複雜的公鑰（像銀行帳號）與私鑰（像交易認證簽名）非對稱加密，要有私鑰才能夠觀看交易數據，能夠保有高度的隱私安全。由於這是一個去中心化的網絡，交易數據是由所有節點驗證，而非傳統具公信力的中介機構認證，完成交易、稽核、監管的成本非常低且快速高效，也能夠大幅提升陌生交易雙方的信任度。</a:t>
            </a:r>
          </a:p>
          <a:p>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14</a:t>
            </a:fld>
            <a:endParaRPr lang="zh-TW" altLang="en-US" dirty="0"/>
          </a:p>
        </p:txBody>
      </p:sp>
    </p:spTree>
    <p:extLst>
      <p:ext uri="{BB962C8B-B14F-4D97-AF65-F5344CB8AC3E}">
        <p14:creationId xmlns:p14="http://schemas.microsoft.com/office/powerpoint/2010/main" xmlns="" val="599072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新興資安技術探討</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lstStyle/>
          <a:p>
            <a:r>
              <a:rPr lang="zh-TW" altLang="en-US" dirty="0"/>
              <a:t>介紹區塊鏈相關參考影片</a:t>
            </a:r>
            <a:endParaRPr lang="en-US" altLang="zh-TW" dirty="0"/>
          </a:p>
          <a:p>
            <a:pPr lvl="1"/>
            <a:r>
              <a:rPr lang="zh-TW" altLang="en-US" dirty="0"/>
              <a:t>三分鐘搞懂區塊鏈！！</a:t>
            </a:r>
            <a:r>
              <a:rPr lang="en-US" altLang="zh-TW" dirty="0"/>
              <a:t>IBM</a:t>
            </a:r>
            <a:r>
              <a:rPr lang="zh-TW" altLang="en-US" dirty="0"/>
              <a:t>全球區塊鏈實驗室說給你聽</a:t>
            </a:r>
            <a:endParaRPr lang="en-US" altLang="zh-TW" dirty="0"/>
          </a:p>
          <a:p>
            <a:pPr lvl="1"/>
            <a:endParaRPr lang="en-US" altLang="zh-TW" dirty="0"/>
          </a:p>
          <a:p>
            <a:pPr lvl="1"/>
            <a:endParaRPr lang="en-US" altLang="zh-TW" dirty="0"/>
          </a:p>
          <a:p>
            <a:pPr lvl="1"/>
            <a:endParaRPr lang="en-US" altLang="zh-TW" dirty="0"/>
          </a:p>
          <a:p>
            <a:pPr lvl="1"/>
            <a:r>
              <a:rPr lang="zh-CN" altLang="en-US" dirty="0"/>
              <a:t>什么是区块链（动画教程）</a:t>
            </a:r>
            <a:endParaRPr lang="en-US" altLang="zh-TW" dirty="0"/>
          </a:p>
          <a:p>
            <a:pPr lvl="1"/>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15</a:t>
            </a:fld>
            <a:endParaRPr lang="zh-TW" altLang="en-US" dirty="0"/>
          </a:p>
        </p:txBody>
      </p:sp>
      <p:pic>
        <p:nvPicPr>
          <p:cNvPr id="5" name="圖片 4"/>
          <p:cNvPicPr>
            <a:picLocks noChangeAspect="1"/>
          </p:cNvPicPr>
          <p:nvPr/>
        </p:nvPicPr>
        <p:blipFill>
          <a:blip r:embed="rId2" cstate="print"/>
          <a:stretch>
            <a:fillRect/>
          </a:stretch>
        </p:blipFill>
        <p:spPr>
          <a:xfrm>
            <a:off x="3979849" y="2204864"/>
            <a:ext cx="3547246" cy="1996654"/>
          </a:xfrm>
          <a:prstGeom prst="rect">
            <a:avLst/>
          </a:prstGeom>
        </p:spPr>
      </p:pic>
      <p:pic>
        <p:nvPicPr>
          <p:cNvPr id="6" name="圖片 5"/>
          <p:cNvPicPr>
            <a:picLocks noChangeAspect="1"/>
          </p:cNvPicPr>
          <p:nvPr/>
        </p:nvPicPr>
        <p:blipFill>
          <a:blip r:embed="rId3" cstate="print"/>
          <a:stretch>
            <a:fillRect/>
          </a:stretch>
        </p:blipFill>
        <p:spPr>
          <a:xfrm>
            <a:off x="1115616" y="4851001"/>
            <a:ext cx="4464498" cy="1583492"/>
          </a:xfrm>
          <a:prstGeom prst="rect">
            <a:avLst/>
          </a:prstGeom>
        </p:spPr>
      </p:pic>
    </p:spTree>
    <p:extLst>
      <p:ext uri="{BB962C8B-B14F-4D97-AF65-F5344CB8AC3E}">
        <p14:creationId xmlns:p14="http://schemas.microsoft.com/office/powerpoint/2010/main" xmlns="" val="3271488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新興資安技術探討</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lstStyle/>
          <a:p>
            <a:r>
              <a:rPr lang="zh-TW" altLang="en-US" dirty="0"/>
              <a:t>新興技術面臨的衝擊與風險</a:t>
            </a:r>
            <a:endParaRPr lang="en-US" altLang="zh-TW" dirty="0"/>
          </a:p>
          <a:p>
            <a:pPr lvl="1"/>
            <a:r>
              <a:rPr lang="zh-TW" altLang="en-US" dirty="0"/>
              <a:t>感知、偵測設備必須賦予</a:t>
            </a:r>
            <a:r>
              <a:rPr lang="en-US" altLang="zh-TW" dirty="0"/>
              <a:t>IP</a:t>
            </a:r>
            <a:r>
              <a:rPr lang="zh-TW" altLang="en-US" dirty="0"/>
              <a:t>位置，原本的</a:t>
            </a:r>
            <a:r>
              <a:rPr lang="en-US" altLang="zh-TW" dirty="0"/>
              <a:t>IP</a:t>
            </a:r>
            <a:r>
              <a:rPr lang="zh-TW" altLang="en-US" dirty="0"/>
              <a:t>位置已不敷使用</a:t>
            </a:r>
            <a:endParaRPr lang="en-US" altLang="zh-TW" dirty="0"/>
          </a:p>
          <a:p>
            <a:pPr lvl="1"/>
            <a:r>
              <a:rPr lang="zh-TW" altLang="en-US" dirty="0"/>
              <a:t>眾多的感知、偵測設備帶來了海量的資訊，解讀出需要且正確的資訊成為一件困難的事</a:t>
            </a:r>
            <a:endParaRPr lang="en-US" altLang="zh-TW"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16</a:t>
            </a:fld>
            <a:endParaRPr lang="zh-TW" altLang="en-US" dirty="0"/>
          </a:p>
        </p:txBody>
      </p:sp>
    </p:spTree>
    <p:extLst>
      <p:ext uri="{BB962C8B-B14F-4D97-AF65-F5344CB8AC3E}">
        <p14:creationId xmlns:p14="http://schemas.microsoft.com/office/powerpoint/2010/main" xmlns="" val="704833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三</a:t>
            </a:r>
            <a:r>
              <a:rPr lang="zh-TW" altLang="en-US" sz="2800" dirty="0"/>
              <a:t>、</a:t>
            </a:r>
            <a:r>
              <a:rPr lang="zh-TW" altLang="en-US" dirty="0"/>
              <a:t>個人</a:t>
            </a:r>
            <a:r>
              <a:rPr lang="en-US" altLang="zh-TW" dirty="0"/>
              <a:t>/</a:t>
            </a:r>
            <a:r>
              <a:rPr lang="zh-TW" altLang="en-US" dirty="0"/>
              <a:t>居家防護建議</a:t>
            </a:r>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17</a:t>
            </a:fld>
            <a:endParaRPr lang="zh-TW" altLang="en-US" dirty="0"/>
          </a:p>
        </p:txBody>
      </p:sp>
    </p:spTree>
    <p:extLst>
      <p:ext uri="{BB962C8B-B14F-4D97-AF65-F5344CB8AC3E}">
        <p14:creationId xmlns:p14="http://schemas.microsoft.com/office/powerpoint/2010/main" xmlns="" val="15856648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三</a:t>
            </a:r>
            <a:r>
              <a:rPr lang="zh-TW" altLang="en-US" sz="3100" dirty="0"/>
              <a:t>、</a:t>
            </a:r>
            <a:r>
              <a:rPr lang="zh-TW" altLang="en-US" dirty="0"/>
              <a:t>個人</a:t>
            </a:r>
            <a:r>
              <a:rPr lang="en-US" altLang="zh-TW" dirty="0"/>
              <a:t>/</a:t>
            </a:r>
            <a:r>
              <a:rPr lang="zh-TW" altLang="en-US" dirty="0"/>
              <a:t>居家防護建議</a:t>
            </a:r>
          </a:p>
        </p:txBody>
      </p:sp>
      <p:sp>
        <p:nvSpPr>
          <p:cNvPr id="6" name="內容版面配置區 5"/>
          <p:cNvSpPr>
            <a:spLocks noGrp="1"/>
          </p:cNvSpPr>
          <p:nvPr>
            <p:ph idx="1"/>
          </p:nvPr>
        </p:nvSpPr>
        <p:spPr/>
        <p:txBody>
          <a:bodyPr>
            <a:normAutofit lnSpcReduction="10000"/>
          </a:bodyPr>
          <a:lstStyle/>
          <a:p>
            <a:r>
              <a:rPr lang="zh-TW" altLang="en-US" dirty="0"/>
              <a:t>物連網使用安全</a:t>
            </a:r>
            <a:endParaRPr lang="en-US" altLang="zh-TW" dirty="0"/>
          </a:p>
          <a:p>
            <a:pPr lvl="1"/>
            <a:r>
              <a:rPr lang="zh-TW" altLang="en-US" dirty="0"/>
              <a:t>擁抱物連網需要付出您的隱私</a:t>
            </a:r>
            <a:endParaRPr lang="en-US" altLang="zh-TW" dirty="0"/>
          </a:p>
          <a:p>
            <a:pPr lvl="2"/>
            <a:r>
              <a:rPr lang="zh-TW" altLang="en-US" dirty="0"/>
              <a:t>您同意了什麼？請停下來確認再繼續</a:t>
            </a:r>
            <a:endParaRPr lang="en-US" altLang="zh-TW" dirty="0"/>
          </a:p>
          <a:p>
            <a:pPr lvl="2"/>
            <a:r>
              <a:rPr lang="zh-TW" altLang="en-US" dirty="0"/>
              <a:t>學會保護自己</a:t>
            </a:r>
            <a:r>
              <a:rPr lang="en-US" altLang="zh-TW" dirty="0"/>
              <a:t>(</a:t>
            </a:r>
            <a:r>
              <a:rPr lang="zh-TW" altLang="en-US" dirty="0"/>
              <a:t>如不用時遮蔽您的</a:t>
            </a:r>
            <a:r>
              <a:rPr lang="en-US" altLang="zh-TW" dirty="0" err="1"/>
              <a:t>WebCam</a:t>
            </a:r>
            <a:r>
              <a:rPr lang="zh-TW" altLang="en-US" dirty="0"/>
              <a:t>鏡頭</a:t>
            </a:r>
            <a:r>
              <a:rPr lang="en-US" altLang="zh-TW" dirty="0"/>
              <a:t>)</a:t>
            </a:r>
          </a:p>
          <a:p>
            <a:pPr lvl="1"/>
            <a:r>
              <a:rPr lang="zh-TW" altLang="en-US" dirty="0"/>
              <a:t>變更預設值</a:t>
            </a:r>
            <a:r>
              <a:rPr lang="en-US" altLang="zh-TW" dirty="0"/>
              <a:t>/</a:t>
            </a:r>
            <a:r>
              <a:rPr lang="zh-TW" altLang="en-US" dirty="0"/>
              <a:t>限制存取</a:t>
            </a:r>
            <a:endParaRPr lang="en-US" altLang="zh-TW" dirty="0"/>
          </a:p>
          <a:p>
            <a:pPr lvl="2"/>
            <a:r>
              <a:rPr lang="en-US" altLang="zh-TW" dirty="0"/>
              <a:t>Default ID / Password</a:t>
            </a:r>
          </a:p>
          <a:p>
            <a:pPr lvl="2"/>
            <a:r>
              <a:rPr lang="en-US" altLang="zh-TW" dirty="0"/>
              <a:t>CCTV</a:t>
            </a:r>
            <a:r>
              <a:rPr lang="zh-TW" altLang="en-US" dirty="0"/>
              <a:t> </a:t>
            </a:r>
            <a:r>
              <a:rPr lang="en-US" altLang="zh-TW" dirty="0"/>
              <a:t>/</a:t>
            </a:r>
            <a:r>
              <a:rPr lang="zh-TW" altLang="en-US" dirty="0"/>
              <a:t> 印表機 </a:t>
            </a:r>
            <a:r>
              <a:rPr lang="en-US" altLang="zh-TW" dirty="0"/>
              <a:t>/</a:t>
            </a:r>
            <a:r>
              <a:rPr lang="zh-TW" altLang="en-US" dirty="0"/>
              <a:t> </a:t>
            </a:r>
            <a:r>
              <a:rPr lang="en-US" altLang="zh-TW" dirty="0"/>
              <a:t>Mobile / </a:t>
            </a:r>
            <a:r>
              <a:rPr lang="en-US" altLang="zh-TW" dirty="0" err="1"/>
              <a:t>WiFi</a:t>
            </a:r>
            <a:r>
              <a:rPr lang="en-US" altLang="zh-TW" dirty="0"/>
              <a:t> …</a:t>
            </a:r>
          </a:p>
          <a:p>
            <a:r>
              <a:rPr lang="zh-TW" altLang="en-US" dirty="0"/>
              <a:t>行動裝置的安全</a:t>
            </a:r>
            <a:endParaRPr lang="en-US" altLang="zh-TW" dirty="0"/>
          </a:p>
          <a:p>
            <a:pPr lvl="1"/>
            <a:r>
              <a:rPr lang="zh-TW" altLang="en-US" dirty="0"/>
              <a:t>請參考</a:t>
            </a:r>
            <a:r>
              <a:rPr lang="en-US" altLang="zh-TW" dirty="0"/>
              <a:t>OUCH</a:t>
            </a:r>
            <a:r>
              <a:rPr lang="zh-TW" altLang="en-US" dirty="0"/>
              <a:t> </a:t>
            </a:r>
            <a:r>
              <a:rPr lang="en-US" altLang="zh-TW" dirty="0"/>
              <a:t>2017</a:t>
            </a:r>
            <a:r>
              <a:rPr lang="zh-TW" altLang="en-US" dirty="0"/>
              <a:t>年二月及三月份</a:t>
            </a:r>
            <a:endParaRPr lang="en-US" altLang="zh-TW" dirty="0"/>
          </a:p>
          <a:p>
            <a:pPr lvl="2"/>
            <a:r>
              <a:rPr lang="zh-TW" altLang="en-US" b="1" dirty="0"/>
              <a:t>在旅途中保持安全 </a:t>
            </a:r>
            <a:r>
              <a:rPr lang="en-US" altLang="zh-TW" sz="1800" dirty="0"/>
              <a:t>OUCH! | February, 2017</a:t>
            </a:r>
            <a:endParaRPr lang="zh-TW" altLang="en-US" sz="1800" dirty="0"/>
          </a:p>
          <a:p>
            <a:pPr lvl="2"/>
            <a:r>
              <a:rPr lang="zh-TW" altLang="zh-TW" b="1" dirty="0"/>
              <a:t>安全的使用行動應用程式</a:t>
            </a:r>
            <a:r>
              <a:rPr lang="zh-TW" altLang="en-US" b="1" dirty="0"/>
              <a:t> </a:t>
            </a:r>
            <a:r>
              <a:rPr lang="en-US" altLang="zh-TW" sz="1800" dirty="0"/>
              <a:t>OUCH! | March, 2017</a:t>
            </a:r>
            <a:endParaRPr lang="en-US" altLang="zh-TW" dirty="0"/>
          </a:p>
          <a:p>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18</a:t>
            </a:fld>
            <a:endParaRPr lang="zh-TW" altLang="en-US" dirty="0"/>
          </a:p>
        </p:txBody>
      </p:sp>
    </p:spTree>
    <p:extLst>
      <p:ext uri="{BB962C8B-B14F-4D97-AF65-F5344CB8AC3E}">
        <p14:creationId xmlns:p14="http://schemas.microsoft.com/office/powerpoint/2010/main" xmlns="" val="4276757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四</a:t>
            </a:r>
            <a:r>
              <a:rPr lang="zh-TW" altLang="en-US" sz="2800" dirty="0"/>
              <a:t>、</a:t>
            </a:r>
            <a:r>
              <a:rPr lang="en-US" altLang="zh-TW" dirty="0"/>
              <a:t>Q&amp;A</a:t>
            </a:r>
            <a:endParaRPr lang="zh-TW" altLang="en-US" dirty="0"/>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19</a:t>
            </a:fld>
            <a:endParaRPr lang="zh-TW" altLang="en-US" dirty="0"/>
          </a:p>
        </p:txBody>
      </p:sp>
    </p:spTree>
    <p:extLst>
      <p:ext uri="{BB962C8B-B14F-4D97-AF65-F5344CB8AC3E}">
        <p14:creationId xmlns:p14="http://schemas.microsoft.com/office/powerpoint/2010/main" xmlns="" val="1964621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20230909"/>
      </p:ext>
    </p:extLst>
  </p:cSld>
  <p:clrMapOvr>
    <a:masterClrMapping/>
  </p:clrMapOvr>
</p:sld>
</file>

<file path=ppt/theme/theme1.xml><?xml version="1.0" encoding="utf-8"?>
<a:theme xmlns:a="http://schemas.openxmlformats.org/drawingml/2006/main" name="Office 佈景主題">
  <a:themeElements>
    <a:clrScheme name="TSC_簡報色彩_Fats Domino">
      <a:dk1>
        <a:sysClr val="windowText" lastClr="000000"/>
      </a:dk1>
      <a:lt1>
        <a:sysClr val="window" lastClr="FFFFFF"/>
      </a:lt1>
      <a:dk2>
        <a:srgbClr val="1F497D"/>
      </a:dk2>
      <a:lt2>
        <a:srgbClr val="EEECE1"/>
      </a:lt2>
      <a:accent1>
        <a:srgbClr val="679E71"/>
      </a:accent1>
      <a:accent2>
        <a:srgbClr val="F7F09E"/>
      </a:accent2>
      <a:accent3>
        <a:srgbClr val="FFCC62"/>
      </a:accent3>
      <a:accent4>
        <a:srgbClr val="FF832B"/>
      </a:accent4>
      <a:accent5>
        <a:srgbClr val="F24643"/>
      </a:accent5>
      <a:accent6>
        <a:srgbClr val="F79646"/>
      </a:accent6>
      <a:hlink>
        <a:srgbClr val="0000FF"/>
      </a:hlink>
      <a:folHlink>
        <a:srgbClr val="800080"/>
      </a:folHlink>
    </a:clrScheme>
    <a:fontScheme name="TSC_簡報">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40000"/>
            <a:lumOff val="60000"/>
          </a:schemeClr>
        </a:solidFill>
        <a:ln w="63500"/>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50800">
          <a:solidFill>
            <a:srgbClr val="FF0000"/>
          </a:solidFill>
          <a:headEnd type="none"/>
          <a:tailEnd type="none"/>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27014</TotalTime>
  <Words>1310</Words>
  <Application>Microsoft Office PowerPoint</Application>
  <PresentationFormat>如螢幕大小 (4:3)</PresentationFormat>
  <Paragraphs>125</Paragraphs>
  <Slides>21</Slides>
  <Notes>0</Notes>
  <HiddenSlides>0</HiddenSlides>
  <MMClips>0</MMClips>
  <ScaleCrop>false</ScaleCrop>
  <HeadingPairs>
    <vt:vector size="6" baseType="variant">
      <vt:variant>
        <vt:lpstr>佈景主題</vt:lpstr>
      </vt:variant>
      <vt:variant>
        <vt:i4>1</vt:i4>
      </vt:variant>
      <vt:variant>
        <vt:lpstr>投影片標題</vt:lpstr>
      </vt:variant>
      <vt:variant>
        <vt:i4>21</vt:i4>
      </vt:variant>
      <vt:variant>
        <vt:lpstr>自訂放映</vt:lpstr>
      </vt:variant>
      <vt:variant>
        <vt:i4>1</vt:i4>
      </vt:variant>
    </vt:vector>
  </HeadingPairs>
  <TitlesOfParts>
    <vt:vector size="23" baseType="lpstr">
      <vt:lpstr>Office 佈景主題</vt:lpstr>
      <vt:lpstr>農委會農業金融局 上半年度主管人員訓練(二)</vt:lpstr>
      <vt:lpstr>投影片 1</vt:lpstr>
      <vt:lpstr>一、新聞分享暨前次課程回顧</vt:lpstr>
      <vt:lpstr>一、新聞分享暨前次課程回顧</vt:lpstr>
      <vt:lpstr>一、新聞分享暨前次課程回顧(續)</vt:lpstr>
      <vt:lpstr>一、新聞分享暨前次課程回顧(續)</vt:lpstr>
      <vt:lpstr>一、新聞分享暨前次課程回顧(續)</vt:lpstr>
      <vt:lpstr>二、新興資安技術探討</vt:lpstr>
      <vt:lpstr>二、新興資安技術探討</vt:lpstr>
      <vt:lpstr>二、新興資安技術探討(續)</vt:lpstr>
      <vt:lpstr>物聯網的使用</vt:lpstr>
      <vt:lpstr>物聯網的使用(續)</vt:lpstr>
      <vt:lpstr>二、新興資安技術探討(續)</vt:lpstr>
      <vt:lpstr>二、新興資安技術探討(續)</vt:lpstr>
      <vt:lpstr>二、新興資安技術探討(續)</vt:lpstr>
      <vt:lpstr>二、新興資安技術探討(續)</vt:lpstr>
      <vt:lpstr>二、新興資安技術探討(續)</vt:lpstr>
      <vt:lpstr>三、個人/居家防護建議</vt:lpstr>
      <vt:lpstr>三、個人/居家防護建議</vt:lpstr>
      <vt:lpstr>四、Q&amp;A</vt:lpstr>
      <vt:lpstr>投影片 20</vt:lpstr>
      <vt:lpstr>5/22進度報告</vt:lpstr>
    </vt:vector>
  </TitlesOfParts>
  <Company>德欣寰宇科技股份有限公司</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TSC2017簡報範本</dc:title>
  <dc:creator>CT Chen</dc:creator>
  <cp:lastModifiedBy>patrick</cp:lastModifiedBy>
  <cp:revision>390</cp:revision>
  <cp:lastPrinted>2017-02-09T08:42:54Z</cp:lastPrinted>
  <dcterms:created xsi:type="dcterms:W3CDTF">2014-05-05T03:28:54Z</dcterms:created>
  <dcterms:modified xsi:type="dcterms:W3CDTF">2017-02-13T06:00:22Z</dcterms:modified>
</cp:coreProperties>
</file>