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image9.jpg" ContentType="image/jpeg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25"/>
  </p:notesMasterIdLst>
  <p:sldIdLst>
    <p:sldId id="256" r:id="rId2"/>
    <p:sldId id="260" r:id="rId3"/>
    <p:sldId id="262" r:id="rId4"/>
    <p:sldId id="290" r:id="rId5"/>
    <p:sldId id="291" r:id="rId6"/>
    <p:sldId id="304" r:id="rId7"/>
    <p:sldId id="273" r:id="rId8"/>
    <p:sldId id="279" r:id="rId9"/>
    <p:sldId id="305" r:id="rId10"/>
    <p:sldId id="307" r:id="rId11"/>
    <p:sldId id="309" r:id="rId12"/>
    <p:sldId id="310" r:id="rId13"/>
    <p:sldId id="312" r:id="rId14"/>
    <p:sldId id="311" r:id="rId15"/>
    <p:sldId id="313" r:id="rId16"/>
    <p:sldId id="274" r:id="rId17"/>
    <p:sldId id="314" r:id="rId18"/>
    <p:sldId id="315" r:id="rId19"/>
    <p:sldId id="316" r:id="rId20"/>
    <p:sldId id="317" r:id="rId21"/>
    <p:sldId id="318" r:id="rId22"/>
    <p:sldId id="275" r:id="rId23"/>
    <p:sldId id="258" r:id="rId24"/>
  </p:sldIdLst>
  <p:sldSz cx="9144000" cy="6858000" type="screen4x3"/>
  <p:notesSz cx="7099300" cy="10234613"/>
  <p:custShowLst>
    <p:custShow name="5/22進度報告" id="0">
      <p:sldLst/>
    </p:custShow>
  </p:custShow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T Chen" initials="CC" lastIdx="2" clrIdx="0">
    <p:extLst>
      <p:ext uri="{19B8F6BF-5375-455C-9EA6-DF929625EA0E}">
        <p15:presenceInfo xmlns:p15="http://schemas.microsoft.com/office/powerpoint/2012/main" userId="f7cc36cb2a1a8d9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4DAE"/>
    <a:srgbClr val="F24643"/>
    <a:srgbClr val="679E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30" autoAdjust="0"/>
    <p:restoredTop sz="98540" autoAdjust="0"/>
  </p:normalViewPr>
  <p:slideViewPr>
    <p:cSldViewPr>
      <p:cViewPr varScale="1">
        <p:scale>
          <a:sx n="91" d="100"/>
          <a:sy n="91" d="100"/>
        </p:scale>
        <p:origin x="372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DEA39D-6380-4F85-9E73-FF19D4259D69}" type="doc">
      <dgm:prSet loTypeId="urn:microsoft.com/office/officeart/2005/8/layout/vList2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2193DD8B-3154-4C29-804F-F0E6DF63253D}">
      <dgm:prSet phldrT="[文字]"/>
      <dgm:spPr>
        <a:solidFill>
          <a:srgbClr val="00B050"/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定期備份重要文件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D15EDED-B94F-4D39-B97F-766E2B9264CB}" type="parTrans" cxnId="{460D1072-307D-454C-A6FE-C790FF87B778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32731D1-43E2-4786-96CE-8ADB4BDCDE8C}" type="sibTrans" cxnId="{460D1072-307D-454C-A6FE-C790FF87B778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EDE5703-7A1F-4997-A83A-3BE657BB4192}">
      <dgm:prSet phldrT="[文字]"/>
      <dgm:spPr/>
      <dgm:t>
        <a:bodyPr/>
        <a:lstStyle/>
        <a:p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有時一次意外故障就可能會導致檔案損壞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D3EFF92-4A29-454A-8B2B-E29FA097EEED}" type="parTrans" cxnId="{FC9A9677-6536-423C-A1B2-52B2404DCDAC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E5D2601-4FBD-499D-99AE-A5DBEFEE3038}" type="sibTrans" cxnId="{FC9A9677-6536-423C-A1B2-52B2404DCDAC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4802198-D125-47B1-A604-28FAFBF0095A}">
      <dgm:prSet phldrT="[文字]"/>
      <dgm:spPr>
        <a:solidFill>
          <a:srgbClr val="00B050"/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不隨意點擊惡意連結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B8217C1-231B-4113-9921-5F9871E70014}" type="parTrans" cxnId="{0470CAA6-7A1F-4943-B798-CE7BCA72DA81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83C75D8-930F-4FAD-B036-BBAF99067333}" type="sibTrans" cxnId="{0470CAA6-7A1F-4943-B798-CE7BCA72DA81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19FC70B-D4ED-4EB6-8357-B5ABA8DD583C}">
      <dgm:prSet phldrT="[文字]"/>
      <dgm:spPr/>
      <dgm:t>
        <a:bodyPr/>
        <a:lstStyle/>
        <a:p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用戶應該對垃圾郵件防護設定進行調整，且千萬不要開啟來自未知寄件人發送的郵件附件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93AD0B0-4301-4ACD-B322-281AF54F9B97}" type="parTrans" cxnId="{51CDEC0F-69D8-4711-B20B-D3F2C02E7320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5ACBFA0-3898-4139-BC4A-8356862B1BA7}" type="sibTrans" cxnId="{51CDEC0F-69D8-4711-B20B-D3F2C02E7320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2BAE25A-FF2D-47CA-87AB-4806A902DEE8}">
      <dgm:prSet phldrT="[文字]"/>
      <dgm:spPr>
        <a:solidFill>
          <a:srgbClr val="00B050"/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定期檢查備份檔案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C833A9A-DEB9-45AA-B6F6-644A4859637B}" type="parTrans" cxnId="{55C74401-7035-4A71-9BDF-146EBAB873BA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694ACAC-4F7E-4311-96C4-F032717ED3D3}" type="sibTrans" cxnId="{55C74401-7035-4A71-9BDF-146EBAB873BA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37BA462-0C04-43A8-9587-C438A0FA6128}">
      <dgm:prSet phldrT="[文字]"/>
      <dgm:spPr/>
      <dgm:t>
        <a:bodyPr/>
        <a:lstStyle/>
        <a:p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強烈建議你備份</a:t>
          </a:r>
          <a:r>
            <a:rPr lang="en-US" altLang="zh-TW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份以上：</a:t>
          </a:r>
          <a:r>
            <a:rPr lang="en-US" altLang="zh-TW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份保存在雲端（如</a:t>
          </a:r>
          <a:r>
            <a:rPr lang="en-US" altLang="zh-TW" b="0" i="0" dirty="0" err="1">
              <a:latin typeface="微軟正黑體" panose="020B0604030504040204" pitchFamily="34" charset="-120"/>
              <a:ea typeface="微軟正黑體" panose="020B0604030504040204" pitchFamily="34" charset="-120"/>
            </a:rPr>
            <a:t>Dropbox</a:t>
          </a:r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和</a:t>
          </a:r>
          <a:r>
            <a:rPr lang="en-US" altLang="zh-TW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Google Drive</a:t>
          </a:r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等雲端服務），另</a:t>
          </a:r>
          <a:r>
            <a:rPr lang="en-US" altLang="zh-TW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份則採用物理方式保存（外接硬碟、備用筆記型電腦等）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944857D-A3AE-4793-A0AA-72DE5E409466}" type="parTrans" cxnId="{F5FBC382-D21F-4C2B-B661-893CF152C4FE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A47FC61-FB85-44F5-94D3-65F125C1C653}" type="sibTrans" cxnId="{F5FBC382-D21F-4C2B-B661-893CF152C4FE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90DDEF7-1BE9-4A63-B9C7-751F3A2EAF3D}" type="pres">
      <dgm:prSet presAssocID="{C2DEA39D-6380-4F85-9E73-FF19D4259D69}" presName="linear" presStyleCnt="0">
        <dgm:presLayoutVars>
          <dgm:animLvl val="lvl"/>
          <dgm:resizeHandles val="exact"/>
        </dgm:presLayoutVars>
      </dgm:prSet>
      <dgm:spPr/>
    </dgm:pt>
    <dgm:pt modelId="{E15AF52B-A0F5-41F5-9451-6567C9E5FA7A}" type="pres">
      <dgm:prSet presAssocID="{2193DD8B-3154-4C29-804F-F0E6DF63253D}" presName="parentText" presStyleLbl="node1" presStyleIdx="0" presStyleCnt="3" custLinFactNeighborY="3342">
        <dgm:presLayoutVars>
          <dgm:chMax val="0"/>
          <dgm:bulletEnabled val="1"/>
        </dgm:presLayoutVars>
      </dgm:prSet>
      <dgm:spPr/>
    </dgm:pt>
    <dgm:pt modelId="{0B2B1C72-A779-4485-B779-FD1DE26457D3}" type="pres">
      <dgm:prSet presAssocID="{2193DD8B-3154-4C29-804F-F0E6DF63253D}" presName="childText" presStyleLbl="revTx" presStyleIdx="0" presStyleCnt="3">
        <dgm:presLayoutVars>
          <dgm:bulletEnabled val="1"/>
        </dgm:presLayoutVars>
      </dgm:prSet>
      <dgm:spPr/>
    </dgm:pt>
    <dgm:pt modelId="{3D2E5741-D815-4E50-B035-A59C7CE675AF}" type="pres">
      <dgm:prSet presAssocID="{12BAE25A-FF2D-47CA-87AB-4806A902DEE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DE415C-C888-4B81-B698-61269CB2641A}" type="pres">
      <dgm:prSet presAssocID="{12BAE25A-FF2D-47CA-87AB-4806A902DEE8}" presName="childText" presStyleLbl="revTx" presStyleIdx="1" presStyleCnt="3">
        <dgm:presLayoutVars>
          <dgm:bulletEnabled val="1"/>
        </dgm:presLayoutVars>
      </dgm:prSet>
      <dgm:spPr/>
    </dgm:pt>
    <dgm:pt modelId="{C6E60FAD-1BE2-41A2-B5E5-206274393931}" type="pres">
      <dgm:prSet presAssocID="{24802198-D125-47B1-A604-28FAFBF0095A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DBF807F4-AA9F-4E5E-AC90-9FD7B3835602}" type="pres">
      <dgm:prSet presAssocID="{24802198-D125-47B1-A604-28FAFBF0095A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55C74401-7035-4A71-9BDF-146EBAB873BA}" srcId="{C2DEA39D-6380-4F85-9E73-FF19D4259D69}" destId="{12BAE25A-FF2D-47CA-87AB-4806A902DEE8}" srcOrd="1" destOrd="0" parTransId="{1C833A9A-DEB9-45AA-B6F6-644A4859637B}" sibTransId="{A694ACAC-4F7E-4311-96C4-F032717ED3D3}"/>
    <dgm:cxn modelId="{51CDEC0F-69D8-4711-B20B-D3F2C02E7320}" srcId="{24802198-D125-47B1-A604-28FAFBF0095A}" destId="{019FC70B-D4ED-4EB6-8357-B5ABA8DD583C}" srcOrd="0" destOrd="0" parTransId="{C93AD0B0-4301-4ACD-B322-281AF54F9B97}" sibTransId="{F5ACBFA0-3898-4139-BC4A-8356862B1BA7}"/>
    <dgm:cxn modelId="{B8CEB946-D629-4F48-B028-60BE3EC44C62}" type="presOf" srcId="{0EDE5703-7A1F-4997-A83A-3BE657BB4192}" destId="{F3DE415C-C888-4B81-B698-61269CB2641A}" srcOrd="0" destOrd="0" presId="urn:microsoft.com/office/officeart/2005/8/layout/vList2"/>
    <dgm:cxn modelId="{879C066C-5EAB-4779-86A8-315CB871EBA1}" type="presOf" srcId="{2193DD8B-3154-4C29-804F-F0E6DF63253D}" destId="{E15AF52B-A0F5-41F5-9451-6567C9E5FA7A}" srcOrd="0" destOrd="0" presId="urn:microsoft.com/office/officeart/2005/8/layout/vList2"/>
    <dgm:cxn modelId="{460D1072-307D-454C-A6FE-C790FF87B778}" srcId="{C2DEA39D-6380-4F85-9E73-FF19D4259D69}" destId="{2193DD8B-3154-4C29-804F-F0E6DF63253D}" srcOrd="0" destOrd="0" parTransId="{AD15EDED-B94F-4D39-B97F-766E2B9264CB}" sibTransId="{232731D1-43E2-4786-96CE-8ADB4BDCDE8C}"/>
    <dgm:cxn modelId="{78406352-7980-4496-8BDD-19C562BDE4B5}" type="presOf" srcId="{C2DEA39D-6380-4F85-9E73-FF19D4259D69}" destId="{890DDEF7-1BE9-4A63-B9C7-751F3A2EAF3D}" srcOrd="0" destOrd="0" presId="urn:microsoft.com/office/officeart/2005/8/layout/vList2"/>
    <dgm:cxn modelId="{FC9A9677-6536-423C-A1B2-52B2404DCDAC}" srcId="{12BAE25A-FF2D-47CA-87AB-4806A902DEE8}" destId="{0EDE5703-7A1F-4997-A83A-3BE657BB4192}" srcOrd="0" destOrd="0" parTransId="{7D3EFF92-4A29-454A-8B2B-E29FA097EEED}" sibTransId="{9E5D2601-4FBD-499D-99AE-A5DBEFEE3038}"/>
    <dgm:cxn modelId="{29C48778-F953-4741-8963-1BBFFAE02D11}" type="presOf" srcId="{019FC70B-D4ED-4EB6-8357-B5ABA8DD583C}" destId="{DBF807F4-AA9F-4E5E-AC90-9FD7B3835602}" srcOrd="0" destOrd="0" presId="urn:microsoft.com/office/officeart/2005/8/layout/vList2"/>
    <dgm:cxn modelId="{8F683A7E-CCBE-456D-B478-9F53FB153177}" type="presOf" srcId="{F37BA462-0C04-43A8-9587-C438A0FA6128}" destId="{0B2B1C72-A779-4485-B779-FD1DE26457D3}" srcOrd="0" destOrd="0" presId="urn:microsoft.com/office/officeart/2005/8/layout/vList2"/>
    <dgm:cxn modelId="{F5FBC382-D21F-4C2B-B661-893CF152C4FE}" srcId="{2193DD8B-3154-4C29-804F-F0E6DF63253D}" destId="{F37BA462-0C04-43A8-9587-C438A0FA6128}" srcOrd="0" destOrd="0" parTransId="{0944857D-A3AE-4793-A0AA-72DE5E409466}" sibTransId="{6A47FC61-FB85-44F5-94D3-65F125C1C653}"/>
    <dgm:cxn modelId="{0470CAA6-7A1F-4943-B798-CE7BCA72DA81}" srcId="{C2DEA39D-6380-4F85-9E73-FF19D4259D69}" destId="{24802198-D125-47B1-A604-28FAFBF0095A}" srcOrd="2" destOrd="0" parTransId="{FB8217C1-231B-4113-9921-5F9871E70014}" sibTransId="{983C75D8-930F-4FAD-B036-BBAF99067333}"/>
    <dgm:cxn modelId="{EB191AF4-99D2-4FD0-9609-D171DA1CFFC1}" type="presOf" srcId="{12BAE25A-FF2D-47CA-87AB-4806A902DEE8}" destId="{3D2E5741-D815-4E50-B035-A59C7CE675AF}" srcOrd="0" destOrd="0" presId="urn:microsoft.com/office/officeart/2005/8/layout/vList2"/>
    <dgm:cxn modelId="{EF7D09FC-0B21-428C-9A87-DE860C6E5AF6}" type="presOf" srcId="{24802198-D125-47B1-A604-28FAFBF0095A}" destId="{C6E60FAD-1BE2-41A2-B5E5-206274393931}" srcOrd="0" destOrd="0" presId="urn:microsoft.com/office/officeart/2005/8/layout/vList2"/>
    <dgm:cxn modelId="{B43FFF03-D945-40A8-9BFB-73D0710C5167}" type="presParOf" srcId="{890DDEF7-1BE9-4A63-B9C7-751F3A2EAF3D}" destId="{E15AF52B-A0F5-41F5-9451-6567C9E5FA7A}" srcOrd="0" destOrd="0" presId="urn:microsoft.com/office/officeart/2005/8/layout/vList2"/>
    <dgm:cxn modelId="{00F662FB-ECDC-4092-8AE7-DD2E296617A3}" type="presParOf" srcId="{890DDEF7-1BE9-4A63-B9C7-751F3A2EAF3D}" destId="{0B2B1C72-A779-4485-B779-FD1DE26457D3}" srcOrd="1" destOrd="0" presId="urn:microsoft.com/office/officeart/2005/8/layout/vList2"/>
    <dgm:cxn modelId="{EFF66B1F-B27B-44A5-B219-A29B0D0EFF61}" type="presParOf" srcId="{890DDEF7-1BE9-4A63-B9C7-751F3A2EAF3D}" destId="{3D2E5741-D815-4E50-B035-A59C7CE675AF}" srcOrd="2" destOrd="0" presId="urn:microsoft.com/office/officeart/2005/8/layout/vList2"/>
    <dgm:cxn modelId="{014E62EB-3055-4AAD-A2CF-A577AF4031F2}" type="presParOf" srcId="{890DDEF7-1BE9-4A63-B9C7-751F3A2EAF3D}" destId="{F3DE415C-C888-4B81-B698-61269CB2641A}" srcOrd="3" destOrd="0" presId="urn:microsoft.com/office/officeart/2005/8/layout/vList2"/>
    <dgm:cxn modelId="{6951F47D-A51F-4A50-8311-9F59F8F11A87}" type="presParOf" srcId="{890DDEF7-1BE9-4A63-B9C7-751F3A2EAF3D}" destId="{C6E60FAD-1BE2-41A2-B5E5-206274393931}" srcOrd="4" destOrd="0" presId="urn:microsoft.com/office/officeart/2005/8/layout/vList2"/>
    <dgm:cxn modelId="{B2A3BB23-CB12-46FA-AC21-51517BB9FA57}" type="presParOf" srcId="{890DDEF7-1BE9-4A63-B9C7-751F3A2EAF3D}" destId="{DBF807F4-AA9F-4E5E-AC90-9FD7B3835602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DEA39D-6380-4F85-9E73-FF19D4259D69}" type="doc">
      <dgm:prSet loTypeId="urn:microsoft.com/office/officeart/2005/8/layout/vList2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2193DD8B-3154-4C29-804F-F0E6DF63253D}">
      <dgm:prSet phldrT="[文字]"/>
      <dgm:spPr>
        <a:solidFill>
          <a:srgbClr val="00B050"/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不要相信任何人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D15EDED-B94F-4D39-B97F-766E2B9264CB}" type="parTrans" cxnId="{460D1072-307D-454C-A6FE-C790FF87B778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32731D1-43E2-4786-96CE-8ADB4BDCDE8C}" type="sibTrans" cxnId="{460D1072-307D-454C-A6FE-C790FF87B778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EDE5703-7A1F-4997-A83A-3BE657BB4192}">
      <dgm:prSet phldrT="[文字]"/>
      <dgm:spPr/>
      <dgm:t>
        <a:bodyPr/>
        <a:lstStyle/>
        <a:p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會利用各種副檔名將惡意軟體偽裝成影片、照片或文件檔（例如：</a:t>
          </a:r>
          <a:r>
            <a:rPr lang="en-US" altLang="zh-TW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hot-chics.avi.exe</a:t>
          </a:r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或</a:t>
          </a:r>
          <a:r>
            <a:rPr lang="en-US" altLang="zh-TW" b="0" i="0" dirty="0" err="1">
              <a:latin typeface="微軟正黑體" panose="020B0604030504040204" pitchFamily="34" charset="-120"/>
              <a:ea typeface="微軟正黑體" panose="020B0604030504040204" pitchFamily="34" charset="-120"/>
            </a:rPr>
            <a:t>doc.scr</a:t>
          </a:r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），因此建議開啟</a:t>
          </a:r>
          <a:r>
            <a:rPr lang="en-US" altLang="zh-TW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”</a:t>
          </a:r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顯示副檔名</a:t>
          </a:r>
          <a:r>
            <a:rPr lang="en-US" altLang="zh-TW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”</a:t>
          </a:r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選項</a:t>
          </a:r>
          <a:endParaRPr lang="zh-TW" altLang="en-US" b="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D3EFF92-4A29-454A-8B2B-E29FA097EEED}" type="parTrans" cxnId="{FC9A9677-6536-423C-A1B2-52B2404DCDAC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E5D2601-4FBD-499D-99AE-A5DBEFEE3038}" type="sibTrans" cxnId="{FC9A9677-6536-423C-A1B2-52B2404DCDAC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4802198-D125-47B1-A604-28FAFBF0095A}">
      <dgm:prSet phldrT="[文字]"/>
      <dgm:spPr>
        <a:solidFill>
          <a:srgbClr val="00B050"/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定期升級作業系統、防毒軟體和應用程式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B8217C1-231B-4113-9921-5F9871E70014}" type="parTrans" cxnId="{0470CAA6-7A1F-4943-B798-CE7BCA72DA81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83C75D8-930F-4FAD-B036-BBAF99067333}" type="sibTrans" cxnId="{0470CAA6-7A1F-4943-B798-CE7BCA72DA81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19FC70B-D4ED-4EB6-8357-B5ABA8DD583C}">
      <dgm:prSet phldrT="[文字]"/>
      <dgm:spPr/>
      <dgm:t>
        <a:bodyPr/>
        <a:lstStyle/>
        <a:p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避免軟體中的弱點被網路犯罪份子利用來感染病毒。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93AD0B0-4301-4ACD-B322-281AF54F9B97}" type="parTrans" cxnId="{51CDEC0F-69D8-4711-B20B-D3F2C02E7320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5ACBFA0-3898-4139-BC4A-8356862B1BA7}" type="sibTrans" cxnId="{51CDEC0F-69D8-4711-B20B-D3F2C02E7320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2BAE25A-FF2D-47CA-87AB-4806A902DEE8}">
      <dgm:prSet phldrT="[文字]"/>
      <dgm:spPr>
        <a:solidFill>
          <a:srgbClr val="00B050"/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開啟”顯示副檔名”選項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C833A9A-DEB9-45AA-B6F6-644A4859637B}" type="parTrans" cxnId="{55C74401-7035-4A71-9BDF-146EBAB873BA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694ACAC-4F7E-4311-96C4-F032717ED3D3}" type="sibTrans" cxnId="{55C74401-7035-4A71-9BDF-146EBAB873BA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37BA462-0C04-43A8-9587-C438A0FA6128}">
      <dgm:prSet phldrT="[文字]"/>
      <dgm:spPr/>
      <dgm:t>
        <a:bodyPr/>
        <a:lstStyle/>
        <a:p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就算發送人是社群網站的朋友、工作同事或網路遊戲中的好友也不要輕易相信，因為很可能帳號已被網路犯罪份子盜用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944857D-A3AE-4793-A0AA-72DE5E409466}" type="parTrans" cxnId="{F5FBC382-D21F-4C2B-B661-893CF152C4FE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A47FC61-FB85-44F5-94D3-65F125C1C653}" type="sibTrans" cxnId="{F5FBC382-D21F-4C2B-B661-893CF152C4FE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90DDEF7-1BE9-4A63-B9C7-751F3A2EAF3D}" type="pres">
      <dgm:prSet presAssocID="{C2DEA39D-6380-4F85-9E73-FF19D4259D69}" presName="linear" presStyleCnt="0">
        <dgm:presLayoutVars>
          <dgm:animLvl val="lvl"/>
          <dgm:resizeHandles val="exact"/>
        </dgm:presLayoutVars>
      </dgm:prSet>
      <dgm:spPr/>
    </dgm:pt>
    <dgm:pt modelId="{E15AF52B-A0F5-41F5-9451-6567C9E5FA7A}" type="pres">
      <dgm:prSet presAssocID="{2193DD8B-3154-4C29-804F-F0E6DF63253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B2B1C72-A779-4485-B779-FD1DE26457D3}" type="pres">
      <dgm:prSet presAssocID="{2193DD8B-3154-4C29-804F-F0E6DF63253D}" presName="childText" presStyleLbl="revTx" presStyleIdx="0" presStyleCnt="3">
        <dgm:presLayoutVars>
          <dgm:bulletEnabled val="1"/>
        </dgm:presLayoutVars>
      </dgm:prSet>
      <dgm:spPr/>
    </dgm:pt>
    <dgm:pt modelId="{3D2E5741-D815-4E50-B035-A59C7CE675AF}" type="pres">
      <dgm:prSet presAssocID="{12BAE25A-FF2D-47CA-87AB-4806A902DEE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DE415C-C888-4B81-B698-61269CB2641A}" type="pres">
      <dgm:prSet presAssocID="{12BAE25A-FF2D-47CA-87AB-4806A902DEE8}" presName="childText" presStyleLbl="revTx" presStyleIdx="1" presStyleCnt="3">
        <dgm:presLayoutVars>
          <dgm:bulletEnabled val="1"/>
        </dgm:presLayoutVars>
      </dgm:prSet>
      <dgm:spPr/>
    </dgm:pt>
    <dgm:pt modelId="{C6E60FAD-1BE2-41A2-B5E5-206274393931}" type="pres">
      <dgm:prSet presAssocID="{24802198-D125-47B1-A604-28FAFBF0095A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DBF807F4-AA9F-4E5E-AC90-9FD7B3835602}" type="pres">
      <dgm:prSet presAssocID="{24802198-D125-47B1-A604-28FAFBF0095A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55C74401-7035-4A71-9BDF-146EBAB873BA}" srcId="{C2DEA39D-6380-4F85-9E73-FF19D4259D69}" destId="{12BAE25A-FF2D-47CA-87AB-4806A902DEE8}" srcOrd="1" destOrd="0" parTransId="{1C833A9A-DEB9-45AA-B6F6-644A4859637B}" sibTransId="{A694ACAC-4F7E-4311-96C4-F032717ED3D3}"/>
    <dgm:cxn modelId="{51CDEC0F-69D8-4711-B20B-D3F2C02E7320}" srcId="{24802198-D125-47B1-A604-28FAFBF0095A}" destId="{019FC70B-D4ED-4EB6-8357-B5ABA8DD583C}" srcOrd="0" destOrd="0" parTransId="{C93AD0B0-4301-4ACD-B322-281AF54F9B97}" sibTransId="{F5ACBFA0-3898-4139-BC4A-8356862B1BA7}"/>
    <dgm:cxn modelId="{3214D81E-28E5-4BF6-B2BD-F94D47BE5D85}" type="presOf" srcId="{12BAE25A-FF2D-47CA-87AB-4806A902DEE8}" destId="{3D2E5741-D815-4E50-B035-A59C7CE675AF}" srcOrd="0" destOrd="0" presId="urn:microsoft.com/office/officeart/2005/8/layout/vList2"/>
    <dgm:cxn modelId="{A7023529-9D70-4A4E-B6AB-EA2D9BDA90F2}" type="presOf" srcId="{0EDE5703-7A1F-4997-A83A-3BE657BB4192}" destId="{F3DE415C-C888-4B81-B698-61269CB2641A}" srcOrd="0" destOrd="0" presId="urn:microsoft.com/office/officeart/2005/8/layout/vList2"/>
    <dgm:cxn modelId="{225E6B42-C89A-44F4-975F-CDED4D3653A4}" type="presOf" srcId="{24802198-D125-47B1-A604-28FAFBF0095A}" destId="{C6E60FAD-1BE2-41A2-B5E5-206274393931}" srcOrd="0" destOrd="0" presId="urn:microsoft.com/office/officeart/2005/8/layout/vList2"/>
    <dgm:cxn modelId="{460D1072-307D-454C-A6FE-C790FF87B778}" srcId="{C2DEA39D-6380-4F85-9E73-FF19D4259D69}" destId="{2193DD8B-3154-4C29-804F-F0E6DF63253D}" srcOrd="0" destOrd="0" parTransId="{AD15EDED-B94F-4D39-B97F-766E2B9264CB}" sibTransId="{232731D1-43E2-4786-96CE-8ADB4BDCDE8C}"/>
    <dgm:cxn modelId="{FC9A9677-6536-423C-A1B2-52B2404DCDAC}" srcId="{12BAE25A-FF2D-47CA-87AB-4806A902DEE8}" destId="{0EDE5703-7A1F-4997-A83A-3BE657BB4192}" srcOrd="0" destOrd="0" parTransId="{7D3EFF92-4A29-454A-8B2B-E29FA097EEED}" sibTransId="{9E5D2601-4FBD-499D-99AE-A5DBEFEE3038}"/>
    <dgm:cxn modelId="{DFABEB81-DFE5-4D8B-8CE6-4AB7A47D94CE}" type="presOf" srcId="{019FC70B-D4ED-4EB6-8357-B5ABA8DD583C}" destId="{DBF807F4-AA9F-4E5E-AC90-9FD7B3835602}" srcOrd="0" destOrd="0" presId="urn:microsoft.com/office/officeart/2005/8/layout/vList2"/>
    <dgm:cxn modelId="{F5FBC382-D21F-4C2B-B661-893CF152C4FE}" srcId="{2193DD8B-3154-4C29-804F-F0E6DF63253D}" destId="{F37BA462-0C04-43A8-9587-C438A0FA6128}" srcOrd="0" destOrd="0" parTransId="{0944857D-A3AE-4793-A0AA-72DE5E409466}" sibTransId="{6A47FC61-FB85-44F5-94D3-65F125C1C653}"/>
    <dgm:cxn modelId="{0470CAA6-7A1F-4943-B798-CE7BCA72DA81}" srcId="{C2DEA39D-6380-4F85-9E73-FF19D4259D69}" destId="{24802198-D125-47B1-A604-28FAFBF0095A}" srcOrd="2" destOrd="0" parTransId="{FB8217C1-231B-4113-9921-5F9871E70014}" sibTransId="{983C75D8-930F-4FAD-B036-BBAF99067333}"/>
    <dgm:cxn modelId="{07A43DB9-C2F8-4585-879E-E6919DC6DBFC}" type="presOf" srcId="{F37BA462-0C04-43A8-9587-C438A0FA6128}" destId="{0B2B1C72-A779-4485-B779-FD1DE26457D3}" srcOrd="0" destOrd="0" presId="urn:microsoft.com/office/officeart/2005/8/layout/vList2"/>
    <dgm:cxn modelId="{EDA4E2D1-B039-4B56-9483-2DA2F17AAC43}" type="presOf" srcId="{C2DEA39D-6380-4F85-9E73-FF19D4259D69}" destId="{890DDEF7-1BE9-4A63-B9C7-751F3A2EAF3D}" srcOrd="0" destOrd="0" presId="urn:microsoft.com/office/officeart/2005/8/layout/vList2"/>
    <dgm:cxn modelId="{ECC9E0DC-A1FD-4D65-B53E-DC0CD58018C0}" type="presOf" srcId="{2193DD8B-3154-4C29-804F-F0E6DF63253D}" destId="{E15AF52B-A0F5-41F5-9451-6567C9E5FA7A}" srcOrd="0" destOrd="0" presId="urn:microsoft.com/office/officeart/2005/8/layout/vList2"/>
    <dgm:cxn modelId="{54315461-C4FC-4F8C-88F1-21C7A7DBDA09}" type="presParOf" srcId="{890DDEF7-1BE9-4A63-B9C7-751F3A2EAF3D}" destId="{E15AF52B-A0F5-41F5-9451-6567C9E5FA7A}" srcOrd="0" destOrd="0" presId="urn:microsoft.com/office/officeart/2005/8/layout/vList2"/>
    <dgm:cxn modelId="{A8240C27-BF5D-413B-9691-CF0D70403728}" type="presParOf" srcId="{890DDEF7-1BE9-4A63-B9C7-751F3A2EAF3D}" destId="{0B2B1C72-A779-4485-B779-FD1DE26457D3}" srcOrd="1" destOrd="0" presId="urn:microsoft.com/office/officeart/2005/8/layout/vList2"/>
    <dgm:cxn modelId="{959A1373-5FCF-4974-9E2D-A36E4E61676C}" type="presParOf" srcId="{890DDEF7-1BE9-4A63-B9C7-751F3A2EAF3D}" destId="{3D2E5741-D815-4E50-B035-A59C7CE675AF}" srcOrd="2" destOrd="0" presId="urn:microsoft.com/office/officeart/2005/8/layout/vList2"/>
    <dgm:cxn modelId="{0DD2E064-68C6-41B9-BA4B-D63514B74E6C}" type="presParOf" srcId="{890DDEF7-1BE9-4A63-B9C7-751F3A2EAF3D}" destId="{F3DE415C-C888-4B81-B698-61269CB2641A}" srcOrd="3" destOrd="0" presId="urn:microsoft.com/office/officeart/2005/8/layout/vList2"/>
    <dgm:cxn modelId="{1C721AF3-D218-4F3E-8437-EE6353CED319}" type="presParOf" srcId="{890DDEF7-1BE9-4A63-B9C7-751F3A2EAF3D}" destId="{C6E60FAD-1BE2-41A2-B5E5-206274393931}" srcOrd="4" destOrd="0" presId="urn:microsoft.com/office/officeart/2005/8/layout/vList2"/>
    <dgm:cxn modelId="{4D98F7F3-2308-46DF-ADB5-E989011F3A46}" type="presParOf" srcId="{890DDEF7-1BE9-4A63-B9C7-751F3A2EAF3D}" destId="{DBF807F4-AA9F-4E5E-AC90-9FD7B3835602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DEA39D-6380-4F85-9E73-FF19D4259D69}" type="doc">
      <dgm:prSet loTypeId="urn:microsoft.com/office/officeart/2005/8/layout/vList2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2193DD8B-3154-4C29-804F-F0E6DF63253D}">
      <dgm:prSet phldrT="[文字]"/>
      <dgm:spPr>
        <a:solidFill>
          <a:srgbClr val="00B050"/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使用強大的防毒程式保護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D15EDED-B94F-4D39-B97F-766E2B9264CB}" type="parTrans" cxnId="{460D1072-307D-454C-A6FE-C790FF87B778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32731D1-43E2-4786-96CE-8ADB4BDCDE8C}" type="sibTrans" cxnId="{460D1072-307D-454C-A6FE-C790FF87B778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EDE5703-7A1F-4997-A83A-3BE657BB4192}">
      <dgm:prSet phldrT="[文字]"/>
      <dgm:spPr/>
      <dgm:t>
        <a:bodyPr/>
        <a:lstStyle/>
        <a:p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若最後檔案不幸被加密的話，依然還有機會可能恢復檔案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D3EFF92-4A29-454A-8B2B-E29FA097EEED}" type="parTrans" cxnId="{FC9A9677-6536-423C-A1B2-52B2404DCDAC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E5D2601-4FBD-499D-99AE-A5DBEFEE3038}" type="sibTrans" cxnId="{FC9A9677-6536-423C-A1B2-52B2404DCDAC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4802198-D125-47B1-A604-28FAFBF0095A}">
      <dgm:prSet phldrT="[文字]"/>
      <dgm:spPr>
        <a:solidFill>
          <a:srgbClr val="00B050"/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若不幸被加密，不支付贖金，除非這些檔案很急用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B8217C1-231B-4113-9921-5F9871E70014}" type="parTrans" cxnId="{0470CAA6-7A1F-4943-B798-CE7BCA72DA81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83C75D8-930F-4FAD-B036-BBAF99067333}" type="sibTrans" cxnId="{0470CAA6-7A1F-4943-B798-CE7BCA72DA81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19FC70B-D4ED-4EB6-8357-B5ABA8DD583C}">
      <dgm:prSet phldrT="[文字]"/>
      <dgm:spPr/>
      <dgm:t>
        <a:bodyPr/>
        <a:lstStyle/>
        <a:p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使用者一旦妥協支付贖金，網路騙子將會使用這些資金發動更大規模的網路攻擊，更加助長此類惡意行為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93AD0B0-4301-4ACD-B322-281AF54F9B97}" type="parTrans" cxnId="{51CDEC0F-69D8-4711-B20B-D3F2C02E7320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5ACBFA0-3898-4139-BC4A-8356862B1BA7}" type="sibTrans" cxnId="{51CDEC0F-69D8-4711-B20B-D3F2C02E7320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2BAE25A-FF2D-47CA-87AB-4806A902DEE8}">
      <dgm:prSet phldrT="[文字]"/>
      <dgm:spPr>
        <a:solidFill>
          <a:srgbClr val="00B050"/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發現異常程式，立即斷開網路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C833A9A-DEB9-45AA-B6F6-644A4859637B}" type="parTrans" cxnId="{55C74401-7035-4A71-9BDF-146EBAB873BA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694ACAC-4F7E-4311-96C4-F032717ED3D3}" type="sibTrans" cxnId="{55C74401-7035-4A71-9BDF-146EBAB873BA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37BA462-0C04-43A8-9587-C438A0FA6128}">
      <dgm:prSet phldrT="[文字]"/>
      <dgm:spPr/>
      <dgm:t>
        <a:bodyPr/>
        <a:lstStyle/>
        <a:p>
          <a:r>
            <a:rPr lang="zh-TW" altLang="en-US" b="0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它能有效防止病毒侵入你的電腦；或病毒不幸潛入你的系統時，可利用其功能來保護重要檔案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944857D-A3AE-4793-A0AA-72DE5E409466}" type="parTrans" cxnId="{F5FBC382-D21F-4C2B-B661-893CF152C4FE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A47FC61-FB85-44F5-94D3-65F125C1C653}" type="sibTrans" cxnId="{F5FBC382-D21F-4C2B-B661-893CF152C4FE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90DDEF7-1BE9-4A63-B9C7-751F3A2EAF3D}" type="pres">
      <dgm:prSet presAssocID="{C2DEA39D-6380-4F85-9E73-FF19D4259D69}" presName="linear" presStyleCnt="0">
        <dgm:presLayoutVars>
          <dgm:animLvl val="lvl"/>
          <dgm:resizeHandles val="exact"/>
        </dgm:presLayoutVars>
      </dgm:prSet>
      <dgm:spPr/>
    </dgm:pt>
    <dgm:pt modelId="{E15AF52B-A0F5-41F5-9451-6567C9E5FA7A}" type="pres">
      <dgm:prSet presAssocID="{2193DD8B-3154-4C29-804F-F0E6DF63253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B2B1C72-A779-4485-B779-FD1DE26457D3}" type="pres">
      <dgm:prSet presAssocID="{2193DD8B-3154-4C29-804F-F0E6DF63253D}" presName="childText" presStyleLbl="revTx" presStyleIdx="0" presStyleCnt="3">
        <dgm:presLayoutVars>
          <dgm:bulletEnabled val="1"/>
        </dgm:presLayoutVars>
      </dgm:prSet>
      <dgm:spPr/>
    </dgm:pt>
    <dgm:pt modelId="{3D2E5741-D815-4E50-B035-A59C7CE675AF}" type="pres">
      <dgm:prSet presAssocID="{12BAE25A-FF2D-47CA-87AB-4806A902DEE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DE415C-C888-4B81-B698-61269CB2641A}" type="pres">
      <dgm:prSet presAssocID="{12BAE25A-FF2D-47CA-87AB-4806A902DEE8}" presName="childText" presStyleLbl="revTx" presStyleIdx="1" presStyleCnt="3">
        <dgm:presLayoutVars>
          <dgm:bulletEnabled val="1"/>
        </dgm:presLayoutVars>
      </dgm:prSet>
      <dgm:spPr/>
    </dgm:pt>
    <dgm:pt modelId="{C6E60FAD-1BE2-41A2-B5E5-206274393931}" type="pres">
      <dgm:prSet presAssocID="{24802198-D125-47B1-A604-28FAFBF0095A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DBF807F4-AA9F-4E5E-AC90-9FD7B3835602}" type="pres">
      <dgm:prSet presAssocID="{24802198-D125-47B1-A604-28FAFBF0095A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55C74401-7035-4A71-9BDF-146EBAB873BA}" srcId="{C2DEA39D-6380-4F85-9E73-FF19D4259D69}" destId="{12BAE25A-FF2D-47CA-87AB-4806A902DEE8}" srcOrd="1" destOrd="0" parTransId="{1C833A9A-DEB9-45AA-B6F6-644A4859637B}" sibTransId="{A694ACAC-4F7E-4311-96C4-F032717ED3D3}"/>
    <dgm:cxn modelId="{51CDEC0F-69D8-4711-B20B-D3F2C02E7320}" srcId="{24802198-D125-47B1-A604-28FAFBF0095A}" destId="{019FC70B-D4ED-4EB6-8357-B5ABA8DD583C}" srcOrd="0" destOrd="0" parTransId="{C93AD0B0-4301-4ACD-B322-281AF54F9B97}" sibTransId="{F5ACBFA0-3898-4139-BC4A-8356862B1BA7}"/>
    <dgm:cxn modelId="{3BAB386A-267E-4E97-8952-9F723D79B574}" type="presOf" srcId="{F37BA462-0C04-43A8-9587-C438A0FA6128}" destId="{0B2B1C72-A779-4485-B779-FD1DE26457D3}" srcOrd="0" destOrd="0" presId="urn:microsoft.com/office/officeart/2005/8/layout/vList2"/>
    <dgm:cxn modelId="{DF3D0B52-A2DB-4380-99A5-85F1FB41CD97}" type="presOf" srcId="{24802198-D125-47B1-A604-28FAFBF0095A}" destId="{C6E60FAD-1BE2-41A2-B5E5-206274393931}" srcOrd="0" destOrd="0" presId="urn:microsoft.com/office/officeart/2005/8/layout/vList2"/>
    <dgm:cxn modelId="{460D1072-307D-454C-A6FE-C790FF87B778}" srcId="{C2DEA39D-6380-4F85-9E73-FF19D4259D69}" destId="{2193DD8B-3154-4C29-804F-F0E6DF63253D}" srcOrd="0" destOrd="0" parTransId="{AD15EDED-B94F-4D39-B97F-766E2B9264CB}" sibTransId="{232731D1-43E2-4786-96CE-8ADB4BDCDE8C}"/>
    <dgm:cxn modelId="{1E3A7673-4403-4857-9D15-73A200762268}" type="presOf" srcId="{C2DEA39D-6380-4F85-9E73-FF19D4259D69}" destId="{890DDEF7-1BE9-4A63-B9C7-751F3A2EAF3D}" srcOrd="0" destOrd="0" presId="urn:microsoft.com/office/officeart/2005/8/layout/vList2"/>
    <dgm:cxn modelId="{FC9A9677-6536-423C-A1B2-52B2404DCDAC}" srcId="{12BAE25A-FF2D-47CA-87AB-4806A902DEE8}" destId="{0EDE5703-7A1F-4997-A83A-3BE657BB4192}" srcOrd="0" destOrd="0" parTransId="{7D3EFF92-4A29-454A-8B2B-E29FA097EEED}" sibTransId="{9E5D2601-4FBD-499D-99AE-A5DBEFEE3038}"/>
    <dgm:cxn modelId="{089E1B7F-4F91-44D3-986E-D36055C0B2E6}" type="presOf" srcId="{12BAE25A-FF2D-47CA-87AB-4806A902DEE8}" destId="{3D2E5741-D815-4E50-B035-A59C7CE675AF}" srcOrd="0" destOrd="0" presId="urn:microsoft.com/office/officeart/2005/8/layout/vList2"/>
    <dgm:cxn modelId="{2FBC4182-190A-4633-8C75-B9742DE5C82A}" type="presOf" srcId="{019FC70B-D4ED-4EB6-8357-B5ABA8DD583C}" destId="{DBF807F4-AA9F-4E5E-AC90-9FD7B3835602}" srcOrd="0" destOrd="0" presId="urn:microsoft.com/office/officeart/2005/8/layout/vList2"/>
    <dgm:cxn modelId="{F5FBC382-D21F-4C2B-B661-893CF152C4FE}" srcId="{2193DD8B-3154-4C29-804F-F0E6DF63253D}" destId="{F37BA462-0C04-43A8-9587-C438A0FA6128}" srcOrd="0" destOrd="0" parTransId="{0944857D-A3AE-4793-A0AA-72DE5E409466}" sibTransId="{6A47FC61-FB85-44F5-94D3-65F125C1C653}"/>
    <dgm:cxn modelId="{0470CAA6-7A1F-4943-B798-CE7BCA72DA81}" srcId="{C2DEA39D-6380-4F85-9E73-FF19D4259D69}" destId="{24802198-D125-47B1-A604-28FAFBF0095A}" srcOrd="2" destOrd="0" parTransId="{FB8217C1-231B-4113-9921-5F9871E70014}" sibTransId="{983C75D8-930F-4FAD-B036-BBAF99067333}"/>
    <dgm:cxn modelId="{F7CE2EEE-D898-46DA-A86A-0F407C05BF0D}" type="presOf" srcId="{2193DD8B-3154-4C29-804F-F0E6DF63253D}" destId="{E15AF52B-A0F5-41F5-9451-6567C9E5FA7A}" srcOrd="0" destOrd="0" presId="urn:microsoft.com/office/officeart/2005/8/layout/vList2"/>
    <dgm:cxn modelId="{F1072DFE-C096-41AB-9F02-8315BB73A1A2}" type="presOf" srcId="{0EDE5703-7A1F-4997-A83A-3BE657BB4192}" destId="{F3DE415C-C888-4B81-B698-61269CB2641A}" srcOrd="0" destOrd="0" presId="urn:microsoft.com/office/officeart/2005/8/layout/vList2"/>
    <dgm:cxn modelId="{15F6CD14-8FFF-4FE8-B848-7FF868C2CFE7}" type="presParOf" srcId="{890DDEF7-1BE9-4A63-B9C7-751F3A2EAF3D}" destId="{E15AF52B-A0F5-41F5-9451-6567C9E5FA7A}" srcOrd="0" destOrd="0" presId="urn:microsoft.com/office/officeart/2005/8/layout/vList2"/>
    <dgm:cxn modelId="{E2435DB0-2D61-4A1A-98FE-1C9020167A4A}" type="presParOf" srcId="{890DDEF7-1BE9-4A63-B9C7-751F3A2EAF3D}" destId="{0B2B1C72-A779-4485-B779-FD1DE26457D3}" srcOrd="1" destOrd="0" presId="urn:microsoft.com/office/officeart/2005/8/layout/vList2"/>
    <dgm:cxn modelId="{4EFDB6D9-F252-4C10-B233-ACA58E3DD0B5}" type="presParOf" srcId="{890DDEF7-1BE9-4A63-B9C7-751F3A2EAF3D}" destId="{3D2E5741-D815-4E50-B035-A59C7CE675AF}" srcOrd="2" destOrd="0" presId="urn:microsoft.com/office/officeart/2005/8/layout/vList2"/>
    <dgm:cxn modelId="{79EE9612-D90A-4814-BC8F-112C9DD18522}" type="presParOf" srcId="{890DDEF7-1BE9-4A63-B9C7-751F3A2EAF3D}" destId="{F3DE415C-C888-4B81-B698-61269CB2641A}" srcOrd="3" destOrd="0" presId="urn:microsoft.com/office/officeart/2005/8/layout/vList2"/>
    <dgm:cxn modelId="{3025CA38-314B-4582-AEAD-41363CD6E58C}" type="presParOf" srcId="{890DDEF7-1BE9-4A63-B9C7-751F3A2EAF3D}" destId="{C6E60FAD-1BE2-41A2-B5E5-206274393931}" srcOrd="4" destOrd="0" presId="urn:microsoft.com/office/officeart/2005/8/layout/vList2"/>
    <dgm:cxn modelId="{BA7DB1F1-56C0-4F76-BC26-FD39C53FDB05}" type="presParOf" srcId="{890DDEF7-1BE9-4A63-B9C7-751F3A2EAF3D}" destId="{DBF807F4-AA9F-4E5E-AC90-9FD7B3835602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1F8FDA6-8B7E-4DEB-8FD4-67B72C0D134D}" type="doc">
      <dgm:prSet loTypeId="urn:microsoft.com/office/officeart/2005/8/layout/bProcess4" loCatId="process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377F9154-C02B-470C-B292-C52625C9B928}">
      <dgm:prSet phldrT="[文字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中斷網路連線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0EE7F19-07E4-478B-8BE1-4A2BF1452175}" type="parTrans" cxnId="{0E66AE37-E64E-4EFD-8CC1-B421034BA7FB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6B79B9C-F5DC-4B20-A536-11290BCBEE06}" type="sibTrans" cxnId="{0E66AE37-E64E-4EFD-8CC1-B421034BA7FB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B65E5B6-5597-42F5-8FD4-60A781A2AE36}">
      <dgm:prSet phldrT="[文字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立即關機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BCEDFED-987E-4B83-B2FE-F57999887FFE}" type="parTrans" cxnId="{6B50174C-27F5-4E8B-8274-8F3D72032E97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542A433-C129-4846-A243-D7C473351B46}" type="sibTrans" cxnId="{6B50174C-27F5-4E8B-8274-8F3D72032E97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E3C8035-3E56-45EB-B8D1-95F5B4604545}">
      <dgm:prSet phldrT="[文字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緊急宣導     並清查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B690FEA-3325-4D11-AD50-5373BF3AB5B7}" type="parTrans" cxnId="{17CAC55A-21AE-4F92-9995-52EE90A60594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E6497FF-2D17-484D-9718-A19B8199991A}" type="sibTrans" cxnId="{17CAC55A-21AE-4F92-9995-52EE90A60594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4B9CF7C-652D-4564-AA52-603125F612CA}">
      <dgm:prSet phldrT="[文字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保存現況      請求支援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B8CF295-DA5C-4F9E-A421-43218D89B336}" type="parTrans" cxnId="{306BCCDB-81D3-4925-AD57-90CE287E4698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3D6B2A8-BEDB-461F-A4AD-CCDBCCE1F7C2}" type="sibTrans" cxnId="{306BCCDB-81D3-4925-AD57-90CE287E4698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E3D8D68-23DE-43B8-91D9-6345E9A4E655}">
      <dgm:prSet phldrT="[文字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評估系統重灌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AF3807F-8DA5-472E-B784-A347B80DDE2A}" type="parTrans" cxnId="{1E9C7790-CFD9-4517-BB79-9F896DD90BA6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88D3939-594E-46AE-920C-5084CC85C6E0}" type="sibTrans" cxnId="{1E9C7790-CFD9-4517-BB79-9F896DD90BA6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7D9BFC0-0013-4E78-AFD7-FF888C1F7814}">
      <dgm:prSet phldrT="[文字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評估災情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020557E-B9EA-4665-9558-8C926C51ED9D}" type="parTrans" cxnId="{FEA144CF-83DE-4B86-8CCC-AD571EA85D77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56C8306-DA65-4B0C-BF37-A3480994DDD0}" type="sibTrans" cxnId="{FEA144CF-83DE-4B86-8CCC-AD571EA85D77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5010D56-EDFF-4393-BC28-8B7A50D56577}">
      <dgm:prSet phldrT="[文字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zh-TW" altLang="en-US" b="1" i="0" dirty="0">
              <a:latin typeface="微軟正黑體" panose="020B0604030504040204" pitchFamily="34" charset="-120"/>
              <a:ea typeface="微軟正黑體" panose="020B0604030504040204" pitchFamily="34" charset="-120"/>
            </a:rPr>
            <a:t>確認災情是否付贖金？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F948937-C463-4B27-9862-5866A6D6A8E3}" type="parTrans" cxnId="{E1EBB0AA-9202-42FB-A376-2BAC7911B1FB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B3033E8-DD8F-431E-A900-CB4490027CC0}" type="sibTrans" cxnId="{E1EBB0AA-9202-42FB-A376-2BAC7911B1FB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0450B98-001C-4728-824E-DA3703BF2797}" type="pres">
      <dgm:prSet presAssocID="{11F8FDA6-8B7E-4DEB-8FD4-67B72C0D134D}" presName="Name0" presStyleCnt="0">
        <dgm:presLayoutVars>
          <dgm:dir/>
          <dgm:resizeHandles/>
        </dgm:presLayoutVars>
      </dgm:prSet>
      <dgm:spPr/>
    </dgm:pt>
    <dgm:pt modelId="{B96905CC-4781-4909-BCA7-FA3C899B69BD}" type="pres">
      <dgm:prSet presAssocID="{377F9154-C02B-470C-B292-C52625C9B928}" presName="compNode" presStyleCnt="0"/>
      <dgm:spPr/>
    </dgm:pt>
    <dgm:pt modelId="{5E064CFE-38A1-4F74-A983-3972B312F568}" type="pres">
      <dgm:prSet presAssocID="{377F9154-C02B-470C-B292-C52625C9B928}" presName="dummyConnPt" presStyleCnt="0"/>
      <dgm:spPr/>
    </dgm:pt>
    <dgm:pt modelId="{82E8FFC1-F5FF-4F7F-9DA7-2EBEEAEE8A88}" type="pres">
      <dgm:prSet presAssocID="{377F9154-C02B-470C-B292-C52625C9B928}" presName="node" presStyleLbl="node1" presStyleIdx="0" presStyleCnt="7">
        <dgm:presLayoutVars>
          <dgm:bulletEnabled val="1"/>
        </dgm:presLayoutVars>
      </dgm:prSet>
      <dgm:spPr/>
    </dgm:pt>
    <dgm:pt modelId="{A7894DAA-92B8-4179-8668-25B1C0513833}" type="pres">
      <dgm:prSet presAssocID="{06B79B9C-F5DC-4B20-A536-11290BCBEE06}" presName="sibTrans" presStyleLbl="bgSibTrans2D1" presStyleIdx="0" presStyleCnt="6"/>
      <dgm:spPr/>
    </dgm:pt>
    <dgm:pt modelId="{C8C79EAC-D269-4DC2-B1F4-6B9C35565545}" type="pres">
      <dgm:prSet presAssocID="{DB65E5B6-5597-42F5-8FD4-60A781A2AE36}" presName="compNode" presStyleCnt="0"/>
      <dgm:spPr/>
    </dgm:pt>
    <dgm:pt modelId="{C53F5DDB-DDC5-4C1D-8037-D12A6AF1FB26}" type="pres">
      <dgm:prSet presAssocID="{DB65E5B6-5597-42F5-8FD4-60A781A2AE36}" presName="dummyConnPt" presStyleCnt="0"/>
      <dgm:spPr/>
    </dgm:pt>
    <dgm:pt modelId="{6D95D438-18E9-43BB-89B2-72E9FB29080E}" type="pres">
      <dgm:prSet presAssocID="{DB65E5B6-5597-42F5-8FD4-60A781A2AE36}" presName="node" presStyleLbl="node1" presStyleIdx="1" presStyleCnt="7">
        <dgm:presLayoutVars>
          <dgm:bulletEnabled val="1"/>
        </dgm:presLayoutVars>
      </dgm:prSet>
      <dgm:spPr/>
    </dgm:pt>
    <dgm:pt modelId="{994BF71D-491D-4739-9FA1-7C20CBE46D83}" type="pres">
      <dgm:prSet presAssocID="{C542A433-C129-4846-A243-D7C473351B46}" presName="sibTrans" presStyleLbl="bgSibTrans2D1" presStyleIdx="1" presStyleCnt="6"/>
      <dgm:spPr/>
    </dgm:pt>
    <dgm:pt modelId="{ABFE1827-A12D-4D44-808A-22317F69C6F5}" type="pres">
      <dgm:prSet presAssocID="{5E3C8035-3E56-45EB-B8D1-95F5B4604545}" presName="compNode" presStyleCnt="0"/>
      <dgm:spPr/>
    </dgm:pt>
    <dgm:pt modelId="{BDC67992-2171-433B-9D24-CDAB81B65FA0}" type="pres">
      <dgm:prSet presAssocID="{5E3C8035-3E56-45EB-B8D1-95F5B4604545}" presName="dummyConnPt" presStyleCnt="0"/>
      <dgm:spPr/>
    </dgm:pt>
    <dgm:pt modelId="{764FE8D7-AD1E-4D68-89A9-28B388225D37}" type="pres">
      <dgm:prSet presAssocID="{5E3C8035-3E56-45EB-B8D1-95F5B4604545}" presName="node" presStyleLbl="node1" presStyleIdx="2" presStyleCnt="7">
        <dgm:presLayoutVars>
          <dgm:bulletEnabled val="1"/>
        </dgm:presLayoutVars>
      </dgm:prSet>
      <dgm:spPr/>
    </dgm:pt>
    <dgm:pt modelId="{A91C5C91-C28E-4CDA-9C63-2E3D937A758F}" type="pres">
      <dgm:prSet presAssocID="{8E6497FF-2D17-484D-9718-A19B8199991A}" presName="sibTrans" presStyleLbl="bgSibTrans2D1" presStyleIdx="2" presStyleCnt="6"/>
      <dgm:spPr/>
    </dgm:pt>
    <dgm:pt modelId="{BBF94DE0-81F5-4A99-8F7D-9E12826EB88E}" type="pres">
      <dgm:prSet presAssocID="{A4B9CF7C-652D-4564-AA52-603125F612CA}" presName="compNode" presStyleCnt="0"/>
      <dgm:spPr/>
    </dgm:pt>
    <dgm:pt modelId="{A9931FCF-2C3F-400B-A73F-DCD7DBC2F91C}" type="pres">
      <dgm:prSet presAssocID="{A4B9CF7C-652D-4564-AA52-603125F612CA}" presName="dummyConnPt" presStyleCnt="0"/>
      <dgm:spPr/>
    </dgm:pt>
    <dgm:pt modelId="{FA1B9470-4F1B-42AD-BCAD-052F833A3610}" type="pres">
      <dgm:prSet presAssocID="{A4B9CF7C-652D-4564-AA52-603125F612CA}" presName="node" presStyleLbl="node1" presStyleIdx="3" presStyleCnt="7">
        <dgm:presLayoutVars>
          <dgm:bulletEnabled val="1"/>
        </dgm:presLayoutVars>
      </dgm:prSet>
      <dgm:spPr/>
    </dgm:pt>
    <dgm:pt modelId="{BD55DAFE-D92D-4F04-8B62-5B897714CCAC}" type="pres">
      <dgm:prSet presAssocID="{73D6B2A8-BEDB-461F-A4AD-CCDBCCE1F7C2}" presName="sibTrans" presStyleLbl="bgSibTrans2D1" presStyleIdx="3" presStyleCnt="6"/>
      <dgm:spPr/>
    </dgm:pt>
    <dgm:pt modelId="{5FDE2A8C-3732-4881-9476-7C69F0C97F50}" type="pres">
      <dgm:prSet presAssocID="{BE3D8D68-23DE-43B8-91D9-6345E9A4E655}" presName="compNode" presStyleCnt="0"/>
      <dgm:spPr/>
    </dgm:pt>
    <dgm:pt modelId="{1F5C0839-694B-480D-AB28-C362801452F4}" type="pres">
      <dgm:prSet presAssocID="{BE3D8D68-23DE-43B8-91D9-6345E9A4E655}" presName="dummyConnPt" presStyleCnt="0"/>
      <dgm:spPr/>
    </dgm:pt>
    <dgm:pt modelId="{A2DA281B-04F0-448B-A28A-34108CEE3511}" type="pres">
      <dgm:prSet presAssocID="{BE3D8D68-23DE-43B8-91D9-6345E9A4E655}" presName="node" presStyleLbl="node1" presStyleIdx="4" presStyleCnt="7">
        <dgm:presLayoutVars>
          <dgm:bulletEnabled val="1"/>
        </dgm:presLayoutVars>
      </dgm:prSet>
      <dgm:spPr/>
    </dgm:pt>
    <dgm:pt modelId="{C24C343C-E4D4-4B68-B644-0B49C861462D}" type="pres">
      <dgm:prSet presAssocID="{788D3939-594E-46AE-920C-5084CC85C6E0}" presName="sibTrans" presStyleLbl="bgSibTrans2D1" presStyleIdx="4" presStyleCnt="6"/>
      <dgm:spPr/>
    </dgm:pt>
    <dgm:pt modelId="{0774F65E-671D-4CCF-ADEC-92A14E833049}" type="pres">
      <dgm:prSet presAssocID="{37D9BFC0-0013-4E78-AFD7-FF888C1F7814}" presName="compNode" presStyleCnt="0"/>
      <dgm:spPr/>
    </dgm:pt>
    <dgm:pt modelId="{5EBF9837-CDCF-42AD-850B-73CC85453820}" type="pres">
      <dgm:prSet presAssocID="{37D9BFC0-0013-4E78-AFD7-FF888C1F7814}" presName="dummyConnPt" presStyleCnt="0"/>
      <dgm:spPr/>
    </dgm:pt>
    <dgm:pt modelId="{CD2EC063-4D8C-4602-BBEB-622B004933E4}" type="pres">
      <dgm:prSet presAssocID="{37D9BFC0-0013-4E78-AFD7-FF888C1F7814}" presName="node" presStyleLbl="node1" presStyleIdx="5" presStyleCnt="7">
        <dgm:presLayoutVars>
          <dgm:bulletEnabled val="1"/>
        </dgm:presLayoutVars>
      </dgm:prSet>
      <dgm:spPr/>
    </dgm:pt>
    <dgm:pt modelId="{BE60A94D-2616-4C46-8DC6-6DD5688859DC}" type="pres">
      <dgm:prSet presAssocID="{856C8306-DA65-4B0C-BF37-A3480994DDD0}" presName="sibTrans" presStyleLbl="bgSibTrans2D1" presStyleIdx="5" presStyleCnt="6"/>
      <dgm:spPr/>
    </dgm:pt>
    <dgm:pt modelId="{19E58205-13BE-4949-9085-F0315F98E209}" type="pres">
      <dgm:prSet presAssocID="{15010D56-EDFF-4393-BC28-8B7A50D56577}" presName="compNode" presStyleCnt="0"/>
      <dgm:spPr/>
    </dgm:pt>
    <dgm:pt modelId="{D1C4408F-AC09-40BC-BE9D-2D6A57A62511}" type="pres">
      <dgm:prSet presAssocID="{15010D56-EDFF-4393-BC28-8B7A50D56577}" presName="dummyConnPt" presStyleCnt="0"/>
      <dgm:spPr/>
    </dgm:pt>
    <dgm:pt modelId="{4A475C7B-7CC2-4D59-A309-C31F2EBCE13E}" type="pres">
      <dgm:prSet presAssocID="{15010D56-EDFF-4393-BC28-8B7A50D56577}" presName="node" presStyleLbl="node1" presStyleIdx="6" presStyleCnt="7">
        <dgm:presLayoutVars>
          <dgm:bulletEnabled val="1"/>
        </dgm:presLayoutVars>
      </dgm:prSet>
      <dgm:spPr/>
    </dgm:pt>
  </dgm:ptLst>
  <dgm:cxnLst>
    <dgm:cxn modelId="{0A75A80B-2B85-493A-81CF-30C11B53D747}" type="presOf" srcId="{A4B9CF7C-652D-4564-AA52-603125F612CA}" destId="{FA1B9470-4F1B-42AD-BCAD-052F833A3610}" srcOrd="0" destOrd="0" presId="urn:microsoft.com/office/officeart/2005/8/layout/bProcess4"/>
    <dgm:cxn modelId="{48824517-16EF-4D3E-9738-27C2E45EE077}" type="presOf" srcId="{DB65E5B6-5597-42F5-8FD4-60A781A2AE36}" destId="{6D95D438-18E9-43BB-89B2-72E9FB29080E}" srcOrd="0" destOrd="0" presId="urn:microsoft.com/office/officeart/2005/8/layout/bProcess4"/>
    <dgm:cxn modelId="{E0BB0A28-3C69-4B2C-B829-C653EC66D61D}" type="presOf" srcId="{5E3C8035-3E56-45EB-B8D1-95F5B4604545}" destId="{764FE8D7-AD1E-4D68-89A9-28B388225D37}" srcOrd="0" destOrd="0" presId="urn:microsoft.com/office/officeart/2005/8/layout/bProcess4"/>
    <dgm:cxn modelId="{0E66AE37-E64E-4EFD-8CC1-B421034BA7FB}" srcId="{11F8FDA6-8B7E-4DEB-8FD4-67B72C0D134D}" destId="{377F9154-C02B-470C-B292-C52625C9B928}" srcOrd="0" destOrd="0" parTransId="{D0EE7F19-07E4-478B-8BE1-4A2BF1452175}" sibTransId="{06B79B9C-F5DC-4B20-A536-11290BCBEE06}"/>
    <dgm:cxn modelId="{9487B23D-812B-4E01-8D6D-18483F44B2E4}" type="presOf" srcId="{C542A433-C129-4846-A243-D7C473351B46}" destId="{994BF71D-491D-4739-9FA1-7C20CBE46D83}" srcOrd="0" destOrd="0" presId="urn:microsoft.com/office/officeart/2005/8/layout/bProcess4"/>
    <dgm:cxn modelId="{08AF7044-19AF-4C4A-A4DB-76EBADD783A6}" type="presOf" srcId="{37D9BFC0-0013-4E78-AFD7-FF888C1F7814}" destId="{CD2EC063-4D8C-4602-BBEB-622B004933E4}" srcOrd="0" destOrd="0" presId="urn:microsoft.com/office/officeart/2005/8/layout/bProcess4"/>
    <dgm:cxn modelId="{6B50174C-27F5-4E8B-8274-8F3D72032E97}" srcId="{11F8FDA6-8B7E-4DEB-8FD4-67B72C0D134D}" destId="{DB65E5B6-5597-42F5-8FD4-60A781A2AE36}" srcOrd="1" destOrd="0" parTransId="{BBCEDFED-987E-4B83-B2FE-F57999887FFE}" sibTransId="{C542A433-C129-4846-A243-D7C473351B46}"/>
    <dgm:cxn modelId="{D2B32453-3D1E-4730-A9A0-A810504CC387}" type="presOf" srcId="{11F8FDA6-8B7E-4DEB-8FD4-67B72C0D134D}" destId="{B0450B98-001C-4728-824E-DA3703BF2797}" srcOrd="0" destOrd="0" presId="urn:microsoft.com/office/officeart/2005/8/layout/bProcess4"/>
    <dgm:cxn modelId="{17CAC55A-21AE-4F92-9995-52EE90A60594}" srcId="{11F8FDA6-8B7E-4DEB-8FD4-67B72C0D134D}" destId="{5E3C8035-3E56-45EB-B8D1-95F5B4604545}" srcOrd="2" destOrd="0" parTransId="{1B690FEA-3325-4D11-AD50-5373BF3AB5B7}" sibTransId="{8E6497FF-2D17-484D-9718-A19B8199991A}"/>
    <dgm:cxn modelId="{1E9C7790-CFD9-4517-BB79-9F896DD90BA6}" srcId="{11F8FDA6-8B7E-4DEB-8FD4-67B72C0D134D}" destId="{BE3D8D68-23DE-43B8-91D9-6345E9A4E655}" srcOrd="4" destOrd="0" parTransId="{6AF3807F-8DA5-472E-B784-A347B80DDE2A}" sibTransId="{788D3939-594E-46AE-920C-5084CC85C6E0}"/>
    <dgm:cxn modelId="{92018291-B106-4AFE-B6F3-F06AEB2D2999}" type="presOf" srcId="{8E6497FF-2D17-484D-9718-A19B8199991A}" destId="{A91C5C91-C28E-4CDA-9C63-2E3D937A758F}" srcOrd="0" destOrd="0" presId="urn:microsoft.com/office/officeart/2005/8/layout/bProcess4"/>
    <dgm:cxn modelId="{76752EA8-FF9B-438B-A392-70CD8E21F694}" type="presOf" srcId="{788D3939-594E-46AE-920C-5084CC85C6E0}" destId="{C24C343C-E4D4-4B68-B644-0B49C861462D}" srcOrd="0" destOrd="0" presId="urn:microsoft.com/office/officeart/2005/8/layout/bProcess4"/>
    <dgm:cxn modelId="{E1EBB0AA-9202-42FB-A376-2BAC7911B1FB}" srcId="{11F8FDA6-8B7E-4DEB-8FD4-67B72C0D134D}" destId="{15010D56-EDFF-4393-BC28-8B7A50D56577}" srcOrd="6" destOrd="0" parTransId="{3F948937-C463-4B27-9862-5866A6D6A8E3}" sibTransId="{EB3033E8-DD8F-431E-A900-CB4490027CC0}"/>
    <dgm:cxn modelId="{1D1E31BB-B505-46DB-90F9-03EBE0A7E793}" type="presOf" srcId="{BE3D8D68-23DE-43B8-91D9-6345E9A4E655}" destId="{A2DA281B-04F0-448B-A28A-34108CEE3511}" srcOrd="0" destOrd="0" presId="urn:microsoft.com/office/officeart/2005/8/layout/bProcess4"/>
    <dgm:cxn modelId="{9F06EFC2-60B5-4834-B3FB-B735D6C7E9F3}" type="presOf" srcId="{06B79B9C-F5DC-4B20-A536-11290BCBEE06}" destId="{A7894DAA-92B8-4179-8668-25B1C0513833}" srcOrd="0" destOrd="0" presId="urn:microsoft.com/office/officeart/2005/8/layout/bProcess4"/>
    <dgm:cxn modelId="{FEA144CF-83DE-4B86-8CCC-AD571EA85D77}" srcId="{11F8FDA6-8B7E-4DEB-8FD4-67B72C0D134D}" destId="{37D9BFC0-0013-4E78-AFD7-FF888C1F7814}" srcOrd="5" destOrd="0" parTransId="{6020557E-B9EA-4665-9558-8C926C51ED9D}" sibTransId="{856C8306-DA65-4B0C-BF37-A3480994DDD0}"/>
    <dgm:cxn modelId="{DDC078D7-ED70-4E26-9E5D-A0D53A6459EF}" type="presOf" srcId="{15010D56-EDFF-4393-BC28-8B7A50D56577}" destId="{4A475C7B-7CC2-4D59-A309-C31F2EBCE13E}" srcOrd="0" destOrd="0" presId="urn:microsoft.com/office/officeart/2005/8/layout/bProcess4"/>
    <dgm:cxn modelId="{306BCCDB-81D3-4925-AD57-90CE287E4698}" srcId="{11F8FDA6-8B7E-4DEB-8FD4-67B72C0D134D}" destId="{A4B9CF7C-652D-4564-AA52-603125F612CA}" srcOrd="3" destOrd="0" parTransId="{5B8CF295-DA5C-4F9E-A421-43218D89B336}" sibTransId="{73D6B2A8-BEDB-461F-A4AD-CCDBCCE1F7C2}"/>
    <dgm:cxn modelId="{3E7E48E1-CC70-489E-BDCD-3F6E2AABCA20}" type="presOf" srcId="{856C8306-DA65-4B0C-BF37-A3480994DDD0}" destId="{BE60A94D-2616-4C46-8DC6-6DD5688859DC}" srcOrd="0" destOrd="0" presId="urn:microsoft.com/office/officeart/2005/8/layout/bProcess4"/>
    <dgm:cxn modelId="{2B2F2AE3-97DF-449A-9CF6-314DAD7DFEBD}" type="presOf" srcId="{377F9154-C02B-470C-B292-C52625C9B928}" destId="{82E8FFC1-F5FF-4F7F-9DA7-2EBEEAEE8A88}" srcOrd="0" destOrd="0" presId="urn:microsoft.com/office/officeart/2005/8/layout/bProcess4"/>
    <dgm:cxn modelId="{2D8803EC-85CB-4AEF-9C0A-46D98B53CE96}" type="presOf" srcId="{73D6B2A8-BEDB-461F-A4AD-CCDBCCE1F7C2}" destId="{BD55DAFE-D92D-4F04-8B62-5B897714CCAC}" srcOrd="0" destOrd="0" presId="urn:microsoft.com/office/officeart/2005/8/layout/bProcess4"/>
    <dgm:cxn modelId="{2A5B4335-E420-45C7-AB85-DC460A5F399A}" type="presParOf" srcId="{B0450B98-001C-4728-824E-DA3703BF2797}" destId="{B96905CC-4781-4909-BCA7-FA3C899B69BD}" srcOrd="0" destOrd="0" presId="urn:microsoft.com/office/officeart/2005/8/layout/bProcess4"/>
    <dgm:cxn modelId="{725819DA-D739-4959-BB0B-224E1B6C2273}" type="presParOf" srcId="{B96905CC-4781-4909-BCA7-FA3C899B69BD}" destId="{5E064CFE-38A1-4F74-A983-3972B312F568}" srcOrd="0" destOrd="0" presId="urn:microsoft.com/office/officeart/2005/8/layout/bProcess4"/>
    <dgm:cxn modelId="{D4B4DE03-C57B-4A39-916B-F1BCF3836614}" type="presParOf" srcId="{B96905CC-4781-4909-BCA7-FA3C899B69BD}" destId="{82E8FFC1-F5FF-4F7F-9DA7-2EBEEAEE8A88}" srcOrd="1" destOrd="0" presId="urn:microsoft.com/office/officeart/2005/8/layout/bProcess4"/>
    <dgm:cxn modelId="{FF4817A3-7756-462D-ACED-EE33D9B7B8BD}" type="presParOf" srcId="{B0450B98-001C-4728-824E-DA3703BF2797}" destId="{A7894DAA-92B8-4179-8668-25B1C0513833}" srcOrd="1" destOrd="0" presId="urn:microsoft.com/office/officeart/2005/8/layout/bProcess4"/>
    <dgm:cxn modelId="{45C3DC64-5066-4AD6-AE52-DC2C0131999E}" type="presParOf" srcId="{B0450B98-001C-4728-824E-DA3703BF2797}" destId="{C8C79EAC-D269-4DC2-B1F4-6B9C35565545}" srcOrd="2" destOrd="0" presId="urn:microsoft.com/office/officeart/2005/8/layout/bProcess4"/>
    <dgm:cxn modelId="{76E604AB-5F0C-492D-8699-8BCF54D29ECA}" type="presParOf" srcId="{C8C79EAC-D269-4DC2-B1F4-6B9C35565545}" destId="{C53F5DDB-DDC5-4C1D-8037-D12A6AF1FB26}" srcOrd="0" destOrd="0" presId="urn:microsoft.com/office/officeart/2005/8/layout/bProcess4"/>
    <dgm:cxn modelId="{3F9EDDB6-1F41-48B7-92D8-6C287CFCAC33}" type="presParOf" srcId="{C8C79EAC-D269-4DC2-B1F4-6B9C35565545}" destId="{6D95D438-18E9-43BB-89B2-72E9FB29080E}" srcOrd="1" destOrd="0" presId="urn:microsoft.com/office/officeart/2005/8/layout/bProcess4"/>
    <dgm:cxn modelId="{1F28B22F-ACC3-4EC1-878D-0BE8A668C773}" type="presParOf" srcId="{B0450B98-001C-4728-824E-DA3703BF2797}" destId="{994BF71D-491D-4739-9FA1-7C20CBE46D83}" srcOrd="3" destOrd="0" presId="urn:microsoft.com/office/officeart/2005/8/layout/bProcess4"/>
    <dgm:cxn modelId="{014D29FD-6C24-41BB-9A4B-9D006C2D5B83}" type="presParOf" srcId="{B0450B98-001C-4728-824E-DA3703BF2797}" destId="{ABFE1827-A12D-4D44-808A-22317F69C6F5}" srcOrd="4" destOrd="0" presId="urn:microsoft.com/office/officeart/2005/8/layout/bProcess4"/>
    <dgm:cxn modelId="{4D9E758B-AAE4-4FB9-AEAB-142D1B11F90B}" type="presParOf" srcId="{ABFE1827-A12D-4D44-808A-22317F69C6F5}" destId="{BDC67992-2171-433B-9D24-CDAB81B65FA0}" srcOrd="0" destOrd="0" presId="urn:microsoft.com/office/officeart/2005/8/layout/bProcess4"/>
    <dgm:cxn modelId="{46D1306F-26A0-4062-98E8-F5DBC7DCBABB}" type="presParOf" srcId="{ABFE1827-A12D-4D44-808A-22317F69C6F5}" destId="{764FE8D7-AD1E-4D68-89A9-28B388225D37}" srcOrd="1" destOrd="0" presId="urn:microsoft.com/office/officeart/2005/8/layout/bProcess4"/>
    <dgm:cxn modelId="{1A97A237-F738-4068-A40A-DB8DDC8C5979}" type="presParOf" srcId="{B0450B98-001C-4728-824E-DA3703BF2797}" destId="{A91C5C91-C28E-4CDA-9C63-2E3D937A758F}" srcOrd="5" destOrd="0" presId="urn:microsoft.com/office/officeart/2005/8/layout/bProcess4"/>
    <dgm:cxn modelId="{3F6187AC-D30D-4241-8C9F-C01245343A4E}" type="presParOf" srcId="{B0450B98-001C-4728-824E-DA3703BF2797}" destId="{BBF94DE0-81F5-4A99-8F7D-9E12826EB88E}" srcOrd="6" destOrd="0" presId="urn:microsoft.com/office/officeart/2005/8/layout/bProcess4"/>
    <dgm:cxn modelId="{7C10CE4A-8031-42F4-BE00-0105832188C8}" type="presParOf" srcId="{BBF94DE0-81F5-4A99-8F7D-9E12826EB88E}" destId="{A9931FCF-2C3F-400B-A73F-DCD7DBC2F91C}" srcOrd="0" destOrd="0" presId="urn:microsoft.com/office/officeart/2005/8/layout/bProcess4"/>
    <dgm:cxn modelId="{A3151FD7-B29A-4D48-A65D-7E35FC007E32}" type="presParOf" srcId="{BBF94DE0-81F5-4A99-8F7D-9E12826EB88E}" destId="{FA1B9470-4F1B-42AD-BCAD-052F833A3610}" srcOrd="1" destOrd="0" presId="urn:microsoft.com/office/officeart/2005/8/layout/bProcess4"/>
    <dgm:cxn modelId="{1B3F3D1C-704A-4336-AA9A-A4D944725A36}" type="presParOf" srcId="{B0450B98-001C-4728-824E-DA3703BF2797}" destId="{BD55DAFE-D92D-4F04-8B62-5B897714CCAC}" srcOrd="7" destOrd="0" presId="urn:microsoft.com/office/officeart/2005/8/layout/bProcess4"/>
    <dgm:cxn modelId="{EC5091FE-05C3-4451-B83E-7318349B5CAE}" type="presParOf" srcId="{B0450B98-001C-4728-824E-DA3703BF2797}" destId="{5FDE2A8C-3732-4881-9476-7C69F0C97F50}" srcOrd="8" destOrd="0" presId="urn:microsoft.com/office/officeart/2005/8/layout/bProcess4"/>
    <dgm:cxn modelId="{1F063F01-2183-4E90-BAE5-987407371DD4}" type="presParOf" srcId="{5FDE2A8C-3732-4881-9476-7C69F0C97F50}" destId="{1F5C0839-694B-480D-AB28-C362801452F4}" srcOrd="0" destOrd="0" presId="urn:microsoft.com/office/officeart/2005/8/layout/bProcess4"/>
    <dgm:cxn modelId="{4F01ED4C-12EE-4CF6-8B20-9945BCF3CA7E}" type="presParOf" srcId="{5FDE2A8C-3732-4881-9476-7C69F0C97F50}" destId="{A2DA281B-04F0-448B-A28A-34108CEE3511}" srcOrd="1" destOrd="0" presId="urn:microsoft.com/office/officeart/2005/8/layout/bProcess4"/>
    <dgm:cxn modelId="{4C76CB90-E144-475F-88F3-731709478EF9}" type="presParOf" srcId="{B0450B98-001C-4728-824E-DA3703BF2797}" destId="{C24C343C-E4D4-4B68-B644-0B49C861462D}" srcOrd="9" destOrd="0" presId="urn:microsoft.com/office/officeart/2005/8/layout/bProcess4"/>
    <dgm:cxn modelId="{AC74D548-72A8-493F-AE79-87969923A7A9}" type="presParOf" srcId="{B0450B98-001C-4728-824E-DA3703BF2797}" destId="{0774F65E-671D-4CCF-ADEC-92A14E833049}" srcOrd="10" destOrd="0" presId="urn:microsoft.com/office/officeart/2005/8/layout/bProcess4"/>
    <dgm:cxn modelId="{ADB9B796-E927-42FF-BA24-F07376371884}" type="presParOf" srcId="{0774F65E-671D-4CCF-ADEC-92A14E833049}" destId="{5EBF9837-CDCF-42AD-850B-73CC85453820}" srcOrd="0" destOrd="0" presId="urn:microsoft.com/office/officeart/2005/8/layout/bProcess4"/>
    <dgm:cxn modelId="{B1674298-E7EB-4E9A-9246-B38F34297668}" type="presParOf" srcId="{0774F65E-671D-4CCF-ADEC-92A14E833049}" destId="{CD2EC063-4D8C-4602-BBEB-622B004933E4}" srcOrd="1" destOrd="0" presId="urn:microsoft.com/office/officeart/2005/8/layout/bProcess4"/>
    <dgm:cxn modelId="{1CF0AFCD-AB3C-4048-B8E2-E87BE5E290EA}" type="presParOf" srcId="{B0450B98-001C-4728-824E-DA3703BF2797}" destId="{BE60A94D-2616-4C46-8DC6-6DD5688859DC}" srcOrd="11" destOrd="0" presId="urn:microsoft.com/office/officeart/2005/8/layout/bProcess4"/>
    <dgm:cxn modelId="{8B064F5A-A6F6-41A7-97A2-5CB891D1C8E0}" type="presParOf" srcId="{B0450B98-001C-4728-824E-DA3703BF2797}" destId="{19E58205-13BE-4949-9085-F0315F98E209}" srcOrd="12" destOrd="0" presId="urn:microsoft.com/office/officeart/2005/8/layout/bProcess4"/>
    <dgm:cxn modelId="{4E7EAB9F-8D7D-43BD-BC28-22658D7DE210}" type="presParOf" srcId="{19E58205-13BE-4949-9085-F0315F98E209}" destId="{D1C4408F-AC09-40BC-BE9D-2D6A57A62511}" srcOrd="0" destOrd="0" presId="urn:microsoft.com/office/officeart/2005/8/layout/bProcess4"/>
    <dgm:cxn modelId="{01C46724-85A3-48D1-BE9D-631EE167995D}" type="presParOf" srcId="{19E58205-13BE-4949-9085-F0315F98E209}" destId="{4A475C7B-7CC2-4D59-A309-C31F2EBCE13E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5AF52B-A0F5-41F5-9451-6567C9E5FA7A}">
      <dsp:nvSpPr>
        <dsp:cNvPr id="0" name=""/>
        <dsp:cNvSpPr/>
      </dsp:nvSpPr>
      <dsp:spPr>
        <a:xfrm>
          <a:off x="0" y="62826"/>
          <a:ext cx="8229600" cy="815636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定期備份重要文件</a:t>
          </a:r>
          <a:endParaRPr lang="zh-TW" altLang="en-US" sz="2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9816" y="102642"/>
        <a:ext cx="8149968" cy="736004"/>
      </dsp:txXfrm>
    </dsp:sp>
    <dsp:sp modelId="{0B2B1C72-A779-4485-B779-FD1DE26457D3}">
      <dsp:nvSpPr>
        <dsp:cNvPr id="0" name=""/>
        <dsp:cNvSpPr/>
      </dsp:nvSpPr>
      <dsp:spPr>
        <a:xfrm>
          <a:off x="0" y="836194"/>
          <a:ext cx="8229600" cy="1264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強烈建議你備份</a:t>
          </a:r>
          <a:r>
            <a:rPr lang="en-US" altLang="zh-TW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份以上：</a:t>
          </a:r>
          <a:r>
            <a:rPr lang="en-US" altLang="zh-TW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份保存在雲端（如</a:t>
          </a:r>
          <a:r>
            <a:rPr lang="en-US" altLang="zh-TW" sz="2000" b="0" i="0" kern="1200" dirty="0" err="1">
              <a:latin typeface="微軟正黑體" panose="020B0604030504040204" pitchFamily="34" charset="-120"/>
              <a:ea typeface="微軟正黑體" panose="020B0604030504040204" pitchFamily="34" charset="-120"/>
            </a:rPr>
            <a:t>Dropbox</a:t>
          </a: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和</a:t>
          </a:r>
          <a:r>
            <a:rPr lang="en-US" altLang="zh-TW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Google Drive</a:t>
          </a: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等雲端服務），另</a:t>
          </a:r>
          <a:r>
            <a:rPr lang="en-US" altLang="zh-TW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份則採用物理方式保存（外接硬碟、備用筆記型電腦等）</a:t>
          </a:r>
          <a:endParaRPr lang="zh-TW" altLang="en-US" sz="2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836194"/>
        <a:ext cx="8229600" cy="1264770"/>
      </dsp:txXfrm>
    </dsp:sp>
    <dsp:sp modelId="{3D2E5741-D815-4E50-B035-A59C7CE675AF}">
      <dsp:nvSpPr>
        <dsp:cNvPr id="0" name=""/>
        <dsp:cNvSpPr/>
      </dsp:nvSpPr>
      <dsp:spPr>
        <a:xfrm>
          <a:off x="0" y="2100964"/>
          <a:ext cx="8229600" cy="815636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定期檢查備份檔案</a:t>
          </a:r>
          <a:endParaRPr lang="zh-TW" altLang="en-US" sz="2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9816" y="2140780"/>
        <a:ext cx="8149968" cy="736004"/>
      </dsp:txXfrm>
    </dsp:sp>
    <dsp:sp modelId="{F3DE415C-C888-4B81-B698-61269CB2641A}">
      <dsp:nvSpPr>
        <dsp:cNvPr id="0" name=""/>
        <dsp:cNvSpPr/>
      </dsp:nvSpPr>
      <dsp:spPr>
        <a:xfrm>
          <a:off x="0" y="2916600"/>
          <a:ext cx="8229600" cy="4709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有時一次意外故障就可能會導致檔案損壞</a:t>
          </a:r>
          <a:endParaRPr lang="zh-TW" altLang="en-US" sz="2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2916600"/>
        <a:ext cx="8229600" cy="470925"/>
      </dsp:txXfrm>
    </dsp:sp>
    <dsp:sp modelId="{C6E60FAD-1BE2-41A2-B5E5-206274393931}">
      <dsp:nvSpPr>
        <dsp:cNvPr id="0" name=""/>
        <dsp:cNvSpPr/>
      </dsp:nvSpPr>
      <dsp:spPr>
        <a:xfrm>
          <a:off x="0" y="3387525"/>
          <a:ext cx="8229600" cy="815636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不隨意點擊惡意連結</a:t>
          </a:r>
          <a:endParaRPr lang="zh-TW" altLang="en-US" sz="2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9816" y="3427341"/>
        <a:ext cx="8149968" cy="736004"/>
      </dsp:txXfrm>
    </dsp:sp>
    <dsp:sp modelId="{DBF807F4-AA9F-4E5E-AC90-9FD7B3835602}">
      <dsp:nvSpPr>
        <dsp:cNvPr id="0" name=""/>
        <dsp:cNvSpPr/>
      </dsp:nvSpPr>
      <dsp:spPr>
        <a:xfrm>
          <a:off x="0" y="4203161"/>
          <a:ext cx="8229600" cy="8880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用戶應該對垃圾郵件防護設定進行調整，且千萬不要開啟來自未知寄件人發送的郵件附件</a:t>
          </a:r>
          <a:endParaRPr lang="zh-TW" altLang="en-US" sz="2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4203161"/>
        <a:ext cx="8229600" cy="8880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5AF52B-A0F5-41F5-9451-6567C9E5FA7A}">
      <dsp:nvSpPr>
        <dsp:cNvPr id="0" name=""/>
        <dsp:cNvSpPr/>
      </dsp:nvSpPr>
      <dsp:spPr>
        <a:xfrm>
          <a:off x="0" y="208928"/>
          <a:ext cx="8229600" cy="815636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不要相信任何人</a:t>
          </a:r>
          <a:endParaRPr lang="zh-TW" altLang="en-US" sz="2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9816" y="248744"/>
        <a:ext cx="8149968" cy="736004"/>
      </dsp:txXfrm>
    </dsp:sp>
    <dsp:sp modelId="{0B2B1C72-A779-4485-B779-FD1DE26457D3}">
      <dsp:nvSpPr>
        <dsp:cNvPr id="0" name=""/>
        <dsp:cNvSpPr/>
      </dsp:nvSpPr>
      <dsp:spPr>
        <a:xfrm>
          <a:off x="0" y="1024564"/>
          <a:ext cx="8229600" cy="8880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就算發送人是社群網站的朋友、工作同事或網路遊戲中的好友也不要輕易相信，因為很可能帳號已被網路犯罪份子盜用</a:t>
          </a:r>
          <a:endParaRPr lang="zh-TW" altLang="en-US" sz="2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1024564"/>
        <a:ext cx="8229600" cy="888030"/>
      </dsp:txXfrm>
    </dsp:sp>
    <dsp:sp modelId="{3D2E5741-D815-4E50-B035-A59C7CE675AF}">
      <dsp:nvSpPr>
        <dsp:cNvPr id="0" name=""/>
        <dsp:cNvSpPr/>
      </dsp:nvSpPr>
      <dsp:spPr>
        <a:xfrm>
          <a:off x="0" y="1912594"/>
          <a:ext cx="8229600" cy="815636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開啟”顯示副檔名”選項</a:t>
          </a:r>
          <a:endParaRPr lang="zh-TW" altLang="en-US" sz="2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9816" y="1952410"/>
        <a:ext cx="8149968" cy="736004"/>
      </dsp:txXfrm>
    </dsp:sp>
    <dsp:sp modelId="{F3DE415C-C888-4B81-B698-61269CB2641A}">
      <dsp:nvSpPr>
        <dsp:cNvPr id="0" name=""/>
        <dsp:cNvSpPr/>
      </dsp:nvSpPr>
      <dsp:spPr>
        <a:xfrm>
          <a:off x="0" y="2728230"/>
          <a:ext cx="8229600" cy="8880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會利用各種副檔名將惡意軟體偽裝成影片、照片或文件檔（例如：</a:t>
          </a:r>
          <a:r>
            <a:rPr lang="en-US" altLang="zh-TW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hot-chics.avi.exe</a:t>
          </a: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或</a:t>
          </a:r>
          <a:r>
            <a:rPr lang="en-US" altLang="zh-TW" sz="2000" b="0" i="0" kern="1200" dirty="0" err="1">
              <a:latin typeface="微軟正黑體" panose="020B0604030504040204" pitchFamily="34" charset="-120"/>
              <a:ea typeface="微軟正黑體" panose="020B0604030504040204" pitchFamily="34" charset="-120"/>
            </a:rPr>
            <a:t>doc.scr</a:t>
          </a: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），因此建議開啟</a:t>
          </a:r>
          <a:r>
            <a:rPr lang="en-US" altLang="zh-TW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”</a:t>
          </a: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顯示副檔名</a:t>
          </a:r>
          <a:r>
            <a:rPr lang="en-US" altLang="zh-TW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”</a:t>
          </a: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選項</a:t>
          </a:r>
          <a:endParaRPr lang="zh-TW" altLang="en-US" sz="2000" b="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2728230"/>
        <a:ext cx="8229600" cy="888030"/>
      </dsp:txXfrm>
    </dsp:sp>
    <dsp:sp modelId="{C6E60FAD-1BE2-41A2-B5E5-206274393931}">
      <dsp:nvSpPr>
        <dsp:cNvPr id="0" name=""/>
        <dsp:cNvSpPr/>
      </dsp:nvSpPr>
      <dsp:spPr>
        <a:xfrm>
          <a:off x="0" y="3616260"/>
          <a:ext cx="8229600" cy="815636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定期升級作業系統、防毒軟體和應用程式</a:t>
          </a:r>
          <a:endParaRPr lang="zh-TW" altLang="en-US" sz="2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9816" y="3656076"/>
        <a:ext cx="8149968" cy="736004"/>
      </dsp:txXfrm>
    </dsp:sp>
    <dsp:sp modelId="{DBF807F4-AA9F-4E5E-AC90-9FD7B3835602}">
      <dsp:nvSpPr>
        <dsp:cNvPr id="0" name=""/>
        <dsp:cNvSpPr/>
      </dsp:nvSpPr>
      <dsp:spPr>
        <a:xfrm>
          <a:off x="0" y="4431896"/>
          <a:ext cx="8229600" cy="4709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避免軟體中的弱點被網路犯罪份子利用來感染病毒。</a:t>
          </a:r>
          <a:endParaRPr lang="zh-TW" altLang="en-US" sz="2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4431896"/>
        <a:ext cx="8229600" cy="47092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5AF52B-A0F5-41F5-9451-6567C9E5FA7A}">
      <dsp:nvSpPr>
        <dsp:cNvPr id="0" name=""/>
        <dsp:cNvSpPr/>
      </dsp:nvSpPr>
      <dsp:spPr>
        <a:xfrm>
          <a:off x="0" y="29317"/>
          <a:ext cx="8229600" cy="815636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使用強大的防毒程式保護</a:t>
          </a:r>
          <a:endParaRPr lang="zh-TW" altLang="en-US" sz="2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9816" y="69133"/>
        <a:ext cx="8149968" cy="736004"/>
      </dsp:txXfrm>
    </dsp:sp>
    <dsp:sp modelId="{0B2B1C72-A779-4485-B779-FD1DE26457D3}">
      <dsp:nvSpPr>
        <dsp:cNvPr id="0" name=""/>
        <dsp:cNvSpPr/>
      </dsp:nvSpPr>
      <dsp:spPr>
        <a:xfrm>
          <a:off x="0" y="844953"/>
          <a:ext cx="8229600" cy="8880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它能有效防止病毒侵入你的電腦；或病毒不幸潛入你的系統時，可利用其功能來保護重要檔案</a:t>
          </a:r>
          <a:endParaRPr lang="zh-TW" altLang="en-US" sz="2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844953"/>
        <a:ext cx="8229600" cy="888030"/>
      </dsp:txXfrm>
    </dsp:sp>
    <dsp:sp modelId="{3D2E5741-D815-4E50-B035-A59C7CE675AF}">
      <dsp:nvSpPr>
        <dsp:cNvPr id="0" name=""/>
        <dsp:cNvSpPr/>
      </dsp:nvSpPr>
      <dsp:spPr>
        <a:xfrm>
          <a:off x="0" y="1732983"/>
          <a:ext cx="8229600" cy="815636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發現異常程式，立即斷開網路</a:t>
          </a:r>
          <a:endParaRPr lang="zh-TW" altLang="en-US" sz="2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9816" y="1772799"/>
        <a:ext cx="8149968" cy="736004"/>
      </dsp:txXfrm>
    </dsp:sp>
    <dsp:sp modelId="{F3DE415C-C888-4B81-B698-61269CB2641A}">
      <dsp:nvSpPr>
        <dsp:cNvPr id="0" name=""/>
        <dsp:cNvSpPr/>
      </dsp:nvSpPr>
      <dsp:spPr>
        <a:xfrm>
          <a:off x="0" y="2548619"/>
          <a:ext cx="8229600" cy="4709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若最後檔案不幸被加密的話，依然還有機會可能恢復檔案</a:t>
          </a:r>
          <a:endParaRPr lang="zh-TW" altLang="en-US" sz="2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2548619"/>
        <a:ext cx="8229600" cy="470925"/>
      </dsp:txXfrm>
    </dsp:sp>
    <dsp:sp modelId="{C6E60FAD-1BE2-41A2-B5E5-206274393931}">
      <dsp:nvSpPr>
        <dsp:cNvPr id="0" name=""/>
        <dsp:cNvSpPr/>
      </dsp:nvSpPr>
      <dsp:spPr>
        <a:xfrm>
          <a:off x="0" y="3019544"/>
          <a:ext cx="8229600" cy="815636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若不幸被加密，不支付贖金，除非這些檔案很急用</a:t>
          </a:r>
          <a:endParaRPr lang="zh-TW" altLang="en-US" sz="26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9816" y="3059360"/>
        <a:ext cx="8149968" cy="736004"/>
      </dsp:txXfrm>
    </dsp:sp>
    <dsp:sp modelId="{DBF807F4-AA9F-4E5E-AC90-9FD7B3835602}">
      <dsp:nvSpPr>
        <dsp:cNvPr id="0" name=""/>
        <dsp:cNvSpPr/>
      </dsp:nvSpPr>
      <dsp:spPr>
        <a:xfrm>
          <a:off x="0" y="3835180"/>
          <a:ext cx="8229600" cy="8880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TW" altLang="en-US" sz="2000" b="0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使用者一旦妥協支付贖金，網路騙子將會使用這些資金發動更大規模的網路攻擊，更加助長此類惡意行為</a:t>
          </a:r>
          <a:endParaRPr lang="zh-TW" altLang="en-US" sz="20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3835180"/>
        <a:ext cx="8229600" cy="8880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894DAA-92B8-4179-8668-25B1C0513833}">
      <dsp:nvSpPr>
        <dsp:cNvPr id="0" name=""/>
        <dsp:cNvSpPr/>
      </dsp:nvSpPr>
      <dsp:spPr>
        <a:xfrm rot="5400000">
          <a:off x="-379130" y="1269186"/>
          <a:ext cx="1674870" cy="202163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E8FFC1-F5FF-4F7F-9DA7-2EBEEAEE8A88}">
      <dsp:nvSpPr>
        <dsp:cNvPr id="0" name=""/>
        <dsp:cNvSpPr/>
      </dsp:nvSpPr>
      <dsp:spPr>
        <a:xfrm>
          <a:off x="4138" y="197298"/>
          <a:ext cx="2246262" cy="1347757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中斷網路連線</a:t>
          </a:r>
          <a:endParaRPr lang="zh-TW" altLang="en-US" sz="26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3612" y="236772"/>
        <a:ext cx="2167314" cy="1268809"/>
      </dsp:txXfrm>
    </dsp:sp>
    <dsp:sp modelId="{994BF71D-491D-4739-9FA1-7C20CBE46D83}">
      <dsp:nvSpPr>
        <dsp:cNvPr id="0" name=""/>
        <dsp:cNvSpPr/>
      </dsp:nvSpPr>
      <dsp:spPr>
        <a:xfrm rot="5400000">
          <a:off x="-379130" y="2953884"/>
          <a:ext cx="1674870" cy="202163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D95D438-18E9-43BB-89B2-72E9FB29080E}">
      <dsp:nvSpPr>
        <dsp:cNvPr id="0" name=""/>
        <dsp:cNvSpPr/>
      </dsp:nvSpPr>
      <dsp:spPr>
        <a:xfrm>
          <a:off x="4138" y="1881996"/>
          <a:ext cx="2246262" cy="1347757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立即關機</a:t>
          </a:r>
          <a:endParaRPr lang="zh-TW" altLang="en-US" sz="26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3612" y="1921470"/>
        <a:ext cx="2167314" cy="1268809"/>
      </dsp:txXfrm>
    </dsp:sp>
    <dsp:sp modelId="{A91C5C91-C28E-4CDA-9C63-2E3D937A758F}">
      <dsp:nvSpPr>
        <dsp:cNvPr id="0" name=""/>
        <dsp:cNvSpPr/>
      </dsp:nvSpPr>
      <dsp:spPr>
        <a:xfrm>
          <a:off x="463217" y="3796232"/>
          <a:ext cx="2977703" cy="202163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64FE8D7-AD1E-4D68-89A9-28B388225D37}">
      <dsp:nvSpPr>
        <dsp:cNvPr id="0" name=""/>
        <dsp:cNvSpPr/>
      </dsp:nvSpPr>
      <dsp:spPr>
        <a:xfrm>
          <a:off x="4138" y="3566693"/>
          <a:ext cx="2246262" cy="1347757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緊急宣導     並清查</a:t>
          </a:r>
          <a:endParaRPr lang="zh-TW" altLang="en-US" sz="26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3612" y="3606167"/>
        <a:ext cx="2167314" cy="1268809"/>
      </dsp:txXfrm>
    </dsp:sp>
    <dsp:sp modelId="{BD55DAFE-D92D-4F04-8B62-5B897714CCAC}">
      <dsp:nvSpPr>
        <dsp:cNvPr id="0" name=""/>
        <dsp:cNvSpPr/>
      </dsp:nvSpPr>
      <dsp:spPr>
        <a:xfrm rot="16200000">
          <a:off x="2608398" y="2953884"/>
          <a:ext cx="1674870" cy="202163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A1B9470-4F1B-42AD-BCAD-052F833A3610}">
      <dsp:nvSpPr>
        <dsp:cNvPr id="0" name=""/>
        <dsp:cNvSpPr/>
      </dsp:nvSpPr>
      <dsp:spPr>
        <a:xfrm>
          <a:off x="2991668" y="3566693"/>
          <a:ext cx="2246262" cy="1347757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保存現況      請求支援</a:t>
          </a:r>
          <a:endParaRPr lang="zh-TW" altLang="en-US" sz="26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031142" y="3606167"/>
        <a:ext cx="2167314" cy="1268809"/>
      </dsp:txXfrm>
    </dsp:sp>
    <dsp:sp modelId="{C24C343C-E4D4-4B68-B644-0B49C861462D}">
      <dsp:nvSpPr>
        <dsp:cNvPr id="0" name=""/>
        <dsp:cNvSpPr/>
      </dsp:nvSpPr>
      <dsp:spPr>
        <a:xfrm rot="16200000">
          <a:off x="2608398" y="1269186"/>
          <a:ext cx="1674870" cy="202163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2DA281B-04F0-448B-A28A-34108CEE3511}">
      <dsp:nvSpPr>
        <dsp:cNvPr id="0" name=""/>
        <dsp:cNvSpPr/>
      </dsp:nvSpPr>
      <dsp:spPr>
        <a:xfrm>
          <a:off x="2991668" y="1881996"/>
          <a:ext cx="2246262" cy="1347757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評估系統重灌</a:t>
          </a:r>
          <a:endParaRPr lang="zh-TW" altLang="en-US" sz="26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031142" y="1921470"/>
        <a:ext cx="2167314" cy="1268809"/>
      </dsp:txXfrm>
    </dsp:sp>
    <dsp:sp modelId="{BE60A94D-2616-4C46-8DC6-6DD5688859DC}">
      <dsp:nvSpPr>
        <dsp:cNvPr id="0" name=""/>
        <dsp:cNvSpPr/>
      </dsp:nvSpPr>
      <dsp:spPr>
        <a:xfrm>
          <a:off x="3450747" y="426838"/>
          <a:ext cx="2977703" cy="202163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D2EC063-4D8C-4602-BBEB-622B004933E4}">
      <dsp:nvSpPr>
        <dsp:cNvPr id="0" name=""/>
        <dsp:cNvSpPr/>
      </dsp:nvSpPr>
      <dsp:spPr>
        <a:xfrm>
          <a:off x="2991668" y="197298"/>
          <a:ext cx="2246262" cy="1347757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評估災情</a:t>
          </a:r>
          <a:endParaRPr lang="zh-TW" altLang="en-US" sz="26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031142" y="236772"/>
        <a:ext cx="2167314" cy="1268809"/>
      </dsp:txXfrm>
    </dsp:sp>
    <dsp:sp modelId="{4A475C7B-7CC2-4D59-A309-C31F2EBCE13E}">
      <dsp:nvSpPr>
        <dsp:cNvPr id="0" name=""/>
        <dsp:cNvSpPr/>
      </dsp:nvSpPr>
      <dsp:spPr>
        <a:xfrm>
          <a:off x="5979198" y="197298"/>
          <a:ext cx="2246262" cy="1347757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i="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確認災情是否付贖金？</a:t>
          </a:r>
          <a:endParaRPr lang="zh-TW" altLang="en-US" sz="26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018672" y="236772"/>
        <a:ext cx="2167314" cy="12688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76363" cy="511731"/>
          </a:xfrm>
          <a:prstGeom prst="rect">
            <a:avLst/>
          </a:prstGeom>
        </p:spPr>
        <p:txBody>
          <a:bodyPr vert="horz" lIns="95055" tIns="47527" rIns="95055" bIns="47527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4021297" y="3"/>
            <a:ext cx="3076363" cy="511731"/>
          </a:xfrm>
          <a:prstGeom prst="rect">
            <a:avLst/>
          </a:prstGeom>
        </p:spPr>
        <p:txBody>
          <a:bodyPr vert="horz" lIns="95055" tIns="47527" rIns="95055" bIns="47527" rtlCol="0"/>
          <a:lstStyle>
            <a:lvl1pPr algn="r">
              <a:defRPr sz="1200"/>
            </a:lvl1pPr>
          </a:lstStyle>
          <a:p>
            <a:fld id="{54AB43C4-80E6-4EB0-BDDE-66047A541C6E}" type="datetimeFigureOut">
              <a:rPr lang="zh-TW" altLang="en-US" smtClean="0"/>
              <a:t>2017/8/15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055" tIns="47527" rIns="95055" bIns="47527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709931" y="4861444"/>
            <a:ext cx="5679440" cy="4605576"/>
          </a:xfrm>
          <a:prstGeom prst="rect">
            <a:avLst/>
          </a:prstGeom>
        </p:spPr>
        <p:txBody>
          <a:bodyPr vert="horz" lIns="95055" tIns="47527" rIns="95055" bIns="47527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3" y="9721109"/>
            <a:ext cx="3076363" cy="511731"/>
          </a:xfrm>
          <a:prstGeom prst="rect">
            <a:avLst/>
          </a:prstGeom>
        </p:spPr>
        <p:txBody>
          <a:bodyPr vert="horz" lIns="95055" tIns="47527" rIns="95055" bIns="47527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4021297" y="9721109"/>
            <a:ext cx="3076363" cy="511731"/>
          </a:xfrm>
          <a:prstGeom prst="rect">
            <a:avLst/>
          </a:prstGeom>
        </p:spPr>
        <p:txBody>
          <a:bodyPr vert="horz" lIns="95055" tIns="47527" rIns="95055" bIns="47527" rtlCol="0" anchor="b"/>
          <a:lstStyle>
            <a:lvl1pPr algn="r">
              <a:defRPr sz="1200"/>
            </a:lvl1pPr>
          </a:lstStyle>
          <a:p>
            <a:fld id="{87D415E3-F29D-4360-BD1B-76D33790B59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6898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trendmicro.com.tw/?p=12412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trendmicro.com.tw/?p=12412" TargetMode="External"/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global.sitesafety.trendmicro.com/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b="1" dirty="0"/>
              <a:t>https://www.youtube.com/watch?v=cnoYWEffZZ8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415E3-F29D-4360-BD1B-76D33790B598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0743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b="1" dirty="0"/>
              <a:t>https://www.youtube.com/watch?v=cnoYWEffZZ8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415E3-F29D-4360-BD1B-76D33790B598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8118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b="1" dirty="0"/>
              <a:t>https://www.youtube.com/watch?v=cnoYWEffZZ8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415E3-F29D-4360-BD1B-76D33790B598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1020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60169">
              <a:defRPr/>
            </a:pPr>
            <a:r>
              <a:rPr lang="en-US" altLang="zh-TW" b="1" dirty="0"/>
              <a:t>2016 </a:t>
            </a:r>
            <a:r>
              <a:rPr lang="zh-TW" altLang="en-US" b="1" dirty="0"/>
              <a:t>年的威脅情勢屢創新高：新的</a:t>
            </a:r>
            <a:r>
              <a:rPr lang="zh-TW" altLang="en-US" b="1" dirty="0">
                <a:hlinkClick r:id="rId3"/>
              </a:rPr>
              <a:t>勒索病毒 </a:t>
            </a:r>
            <a:r>
              <a:rPr lang="en-US" altLang="zh-TW" b="1" dirty="0">
                <a:hlinkClick r:id="rId3"/>
              </a:rPr>
              <a:t>Ransomware</a:t>
            </a:r>
            <a:r>
              <a:rPr lang="zh-TW" altLang="en-US" b="1" dirty="0"/>
              <a:t> </a:t>
            </a:r>
            <a:r>
              <a:rPr lang="en-US" altLang="zh-TW" b="1" dirty="0"/>
              <a:t>(</a:t>
            </a:r>
            <a:r>
              <a:rPr lang="zh-TW" altLang="en-US" b="1" dirty="0"/>
              <a:t>勒索軟體</a:t>
            </a:r>
            <a:r>
              <a:rPr lang="en-US" altLang="zh-TW" b="1" dirty="0"/>
              <a:t>/</a:t>
            </a:r>
            <a:r>
              <a:rPr lang="zh-TW" altLang="en-US" b="1" dirty="0"/>
              <a:t>綁架病毒</a:t>
            </a:r>
            <a:r>
              <a:rPr lang="en-US" altLang="zh-TW" b="1" dirty="0"/>
              <a:t>)</a:t>
            </a:r>
            <a:r>
              <a:rPr lang="zh-TW" altLang="en-US" b="1" dirty="0"/>
              <a:t>家族、全球肆虐的變臉詐騙以及各種熱門平台的軟體漏洞。</a:t>
            </a:r>
            <a:endParaRPr lang="en-US" altLang="zh-TW" b="1" dirty="0"/>
          </a:p>
          <a:p>
            <a:pPr defTabSz="960169">
              <a:defRPr/>
            </a:pPr>
            <a:r>
              <a:rPr lang="zh-TW" altLang="en-US" b="1" dirty="0"/>
              <a:t>其中，勒索病毒家族數量去年</a:t>
            </a:r>
            <a:r>
              <a:rPr lang="zh-TW" altLang="en-US" sz="1800" b="1" dirty="0">
                <a:solidFill>
                  <a:srgbClr val="FF0000"/>
                </a:solidFill>
              </a:rPr>
              <a:t>飆升</a:t>
            </a:r>
            <a:r>
              <a:rPr lang="en-US" altLang="zh-TW" sz="1800" b="1" dirty="0">
                <a:solidFill>
                  <a:srgbClr val="FF0000"/>
                </a:solidFill>
              </a:rPr>
              <a:t>7</a:t>
            </a:r>
            <a:r>
              <a:rPr lang="zh-TW" altLang="en-US" sz="1800" b="1" dirty="0">
                <a:solidFill>
                  <a:srgbClr val="FF0000"/>
                </a:solidFill>
              </a:rPr>
              <a:t>倍</a:t>
            </a:r>
            <a:r>
              <a:rPr lang="zh-TW" altLang="en-US" b="1" dirty="0"/>
              <a:t>，趨勢科技統計，受勒索病毒攻擊次數全球排行榜中，台灣排名第</a:t>
            </a:r>
            <a:r>
              <a:rPr lang="en-US" altLang="zh-TW" b="1" dirty="0"/>
              <a:t>18</a:t>
            </a:r>
            <a:r>
              <a:rPr lang="zh-TW" altLang="en-US" b="1" dirty="0"/>
              <a:t>名，仍屬於資安高風險國家，</a:t>
            </a:r>
            <a:endParaRPr lang="en-US" altLang="zh-TW" b="1" dirty="0"/>
          </a:p>
          <a:p>
            <a:pPr defTabSz="960169">
              <a:defRPr/>
            </a:pPr>
            <a:r>
              <a:rPr lang="zh-TW" altLang="en-US" b="1" dirty="0"/>
              <a:t>亞洲中更是僅次於印度、越南、印尼、日本、菲律賓、泰國等國，亞洲排第</a:t>
            </a:r>
            <a:r>
              <a:rPr lang="en-US" altLang="zh-TW" b="1" dirty="0"/>
              <a:t>7</a:t>
            </a:r>
            <a:r>
              <a:rPr lang="zh-TW" altLang="en-US" b="1" dirty="0"/>
              <a:t>。全球企業損失</a:t>
            </a:r>
            <a:r>
              <a:rPr lang="en-US" altLang="zh-TW" b="1" dirty="0"/>
              <a:t>300</a:t>
            </a:r>
            <a:r>
              <a:rPr lang="zh-TW" altLang="en-US" b="1" dirty="0"/>
              <a:t>億元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415E3-F29D-4360-BD1B-76D33790B598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52168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60169">
              <a:defRPr/>
            </a:pPr>
            <a:r>
              <a:rPr lang="zh-TW" altLang="en-US" dirty="0"/>
              <a:t>現有廠商提供解密工具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415E3-F29D-4360-BD1B-76D33790B598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43102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b="1" dirty="0"/>
              <a:t>http://blog.trendmicro.com.tw/?p=12412</a:t>
            </a:r>
          </a:p>
          <a:p>
            <a:endParaRPr lang="en-US" altLang="zh-TW" b="1" dirty="0"/>
          </a:p>
          <a:p>
            <a:r>
              <a:rPr lang="zh-TW" altLang="en-US" b="1" dirty="0"/>
              <a:t>您如何避免自己成為勒索程式的受害者？</a:t>
            </a:r>
            <a:endParaRPr lang="en-US" altLang="zh-TW" b="1" dirty="0"/>
          </a:p>
          <a:p>
            <a:r>
              <a:rPr lang="zh-TW" altLang="en-US" dirty="0"/>
              <a:t>儘管勒索程式相當危險，但只要提高警覺，隨時留意</a:t>
            </a:r>
            <a:r>
              <a:rPr lang="zh-TW" altLang="en-US" dirty="0">
                <a:hlinkClick r:id="rId3"/>
              </a:rPr>
              <a:t>勒索軟體 </a:t>
            </a:r>
            <a:r>
              <a:rPr lang="en-US" altLang="zh-TW" dirty="0">
                <a:hlinkClick r:id="rId3"/>
              </a:rPr>
              <a:t>Ransomware</a:t>
            </a:r>
            <a:r>
              <a:rPr lang="zh-TW" altLang="en-US" dirty="0"/>
              <a:t>的最新動態，對於保護資料和電腦就有很大幫助。以下是一些防範這類潛在攻擊的實用秘訣：</a:t>
            </a:r>
          </a:p>
          <a:p>
            <a:r>
              <a:rPr lang="zh-TW" altLang="en-US" b="1" dirty="0"/>
              <a:t>開啟電子郵件之前請先仔細看清楚</a:t>
            </a:r>
            <a:br>
              <a:rPr lang="zh-TW" altLang="en-US" dirty="0"/>
            </a:br>
            <a:r>
              <a:rPr lang="zh-TW" altLang="en-US" dirty="0"/>
              <a:t>小心不明來源的電子郵件，您可直接向寄件人求證他們是否寄了這樣一封訊息給您。</a:t>
            </a:r>
          </a:p>
          <a:p>
            <a:r>
              <a:rPr lang="zh-TW" altLang="en-US" b="1" dirty="0"/>
              <a:t>避免點選不明來源電子郵件內的連結</a:t>
            </a:r>
            <a:br>
              <a:rPr lang="zh-TW" altLang="en-US" b="1" dirty="0"/>
            </a:br>
            <a:r>
              <a:rPr lang="zh-TW" altLang="en-US" dirty="0"/>
              <a:t>這類社交工程技巧經常會導致使用者下載到</a:t>
            </a:r>
            <a:r>
              <a:rPr lang="zh-TW" altLang="en-US" dirty="0">
                <a:hlinkClick r:id="rId3"/>
              </a:rPr>
              <a:t>勒索軟體 </a:t>
            </a:r>
            <a:r>
              <a:rPr lang="en-US" altLang="zh-TW" dirty="0">
                <a:hlinkClick r:id="rId3"/>
              </a:rPr>
              <a:t>Ransomware</a:t>
            </a:r>
            <a:r>
              <a:rPr lang="zh-TW" altLang="en-US" dirty="0"/>
              <a:t>。此外，還要小心那些要求您輸入圖片中文字的網站，因為它們可能暗藏勒索程式攻擊。若要確認其真實性，您可利用</a:t>
            </a:r>
            <a:r>
              <a:rPr lang="zh-TW" altLang="en-US" dirty="0">
                <a:hlinkClick r:id="rId4"/>
              </a:rPr>
              <a:t>趨勢科技網站安全檢測中心 </a:t>
            </a:r>
            <a:r>
              <a:rPr lang="en-US" altLang="zh-TW" dirty="0">
                <a:hlinkClick r:id="rId4"/>
              </a:rPr>
              <a:t>(Site Safety Center)</a:t>
            </a:r>
            <a:r>
              <a:rPr lang="zh-TW" altLang="en-US" dirty="0"/>
              <a:t> 這類免費的服務來驗證一下該網站的信譽。</a:t>
            </a:r>
          </a:p>
          <a:p>
            <a:r>
              <a:rPr lang="zh-TW" altLang="en-US" b="1" dirty="0"/>
              <a:t>備份您的重要檔案</a:t>
            </a:r>
            <a:br>
              <a:rPr lang="zh-TW" altLang="en-US" b="1" dirty="0"/>
            </a:br>
            <a:r>
              <a:rPr lang="zh-TW" altLang="en-US" dirty="0"/>
              <a:t>雖然預防重於治療，但若您的重要檔案都已備份，您至少可以將</a:t>
            </a:r>
            <a:r>
              <a:rPr lang="zh-TW" altLang="en-US" dirty="0">
                <a:hlinkClick r:id="rId3"/>
              </a:rPr>
              <a:t>勒索軟體 </a:t>
            </a:r>
            <a:r>
              <a:rPr lang="en-US" altLang="zh-TW" dirty="0">
                <a:hlinkClick r:id="rId3"/>
              </a:rPr>
              <a:t>Ransomware</a:t>
            </a:r>
            <a:r>
              <a:rPr lang="zh-TW" altLang="en-US" dirty="0"/>
              <a:t>的傷害降至最低。雖然系統被鎖住還是一件不幸的事，但至少不會是一場災難，因為您還可以復原重要的檔案。請遵守 </a:t>
            </a:r>
            <a:r>
              <a:rPr lang="en-US" altLang="zh-TW" dirty="0"/>
              <a:t>3-2-1 </a:t>
            </a:r>
            <a:r>
              <a:rPr lang="zh-TW" altLang="en-US" dirty="0"/>
              <a:t>備份原則：</a:t>
            </a:r>
            <a:r>
              <a:rPr lang="en-US" altLang="zh-TW" i="1" dirty="0"/>
              <a:t>3</a:t>
            </a:r>
            <a:r>
              <a:rPr lang="zh-TW" altLang="en-US" dirty="0"/>
              <a:t> 份備份、</a:t>
            </a:r>
            <a:r>
              <a:rPr lang="en-US" altLang="zh-TW" i="1" dirty="0"/>
              <a:t>2</a:t>
            </a:r>
            <a:r>
              <a:rPr lang="zh-TW" altLang="en-US" dirty="0"/>
              <a:t> 種不同儲存媒體、</a:t>
            </a:r>
            <a:r>
              <a:rPr lang="en-US" altLang="zh-TW" i="1" dirty="0"/>
              <a:t>1</a:t>
            </a:r>
            <a:r>
              <a:rPr lang="zh-TW" altLang="en-US" dirty="0"/>
              <a:t> 個不同的存放地點。</a:t>
            </a:r>
          </a:p>
          <a:p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4B2F9055-1AD6-491C-9D83-A99758F5B78B}" type="datetime3">
              <a:rPr lang="en-US" smtClean="0"/>
              <a:pPr>
                <a:defRPr/>
              </a:pPr>
              <a:t>15 August 2017</a:t>
            </a:fld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B371238-893A-4D4A-9592-96A78B491923}" type="slidenum">
              <a:rPr lang="en-US" altLang="zh-TW" smtClean="0"/>
              <a:pPr>
                <a:defRPr/>
              </a:pPr>
              <a:t>20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51041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03448" y="3886200"/>
            <a:ext cx="7840960" cy="1559024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zh-TW" altLang="en-US" dirty="0"/>
          </a:p>
        </p:txBody>
      </p:sp>
      <p:pic>
        <p:nvPicPr>
          <p:cNvPr id="7" name="Picture 5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448" y="332656"/>
            <a:ext cx="2748600" cy="844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7"/>
          <p:cNvSpPr/>
          <p:nvPr userDrawn="1"/>
        </p:nvSpPr>
        <p:spPr>
          <a:xfrm>
            <a:off x="0" y="1484784"/>
            <a:ext cx="9144000" cy="2136190"/>
          </a:xfrm>
          <a:prstGeom prst="rect">
            <a:avLst/>
          </a:prstGeom>
          <a:solidFill>
            <a:srgbClr val="679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03448" y="1793887"/>
            <a:ext cx="5688632" cy="1470025"/>
          </a:xfrm>
        </p:spPr>
        <p:txBody>
          <a:bodyPr/>
          <a:lstStyle>
            <a:lvl1pPr algn="l">
              <a:defRPr b="1">
                <a:solidFill>
                  <a:schemeClr val="bg1"/>
                </a:solidFill>
              </a:defRPr>
            </a:lvl1pPr>
          </a:lstStyle>
          <a:p>
            <a:endParaRPr lang="zh-TW" altLang="en-US" dirty="0"/>
          </a:p>
        </p:txBody>
      </p:sp>
      <p:pic>
        <p:nvPicPr>
          <p:cNvPr id="9" name="圖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409" y="1581884"/>
            <a:ext cx="2700098" cy="194199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grpSp>
        <p:nvGrpSpPr>
          <p:cNvPr id="30" name="群組 29"/>
          <p:cNvGrpSpPr/>
          <p:nvPr userDrawn="1"/>
        </p:nvGrpSpPr>
        <p:grpSpPr>
          <a:xfrm>
            <a:off x="457200" y="1304764"/>
            <a:ext cx="8219256" cy="1008112"/>
            <a:chOff x="457200" y="1124744"/>
            <a:chExt cx="8219256" cy="1008112"/>
          </a:xfrm>
        </p:grpSpPr>
        <p:sp>
          <p:nvSpPr>
            <p:cNvPr id="5" name="矩形 4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矩形 20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8" name="矩形 27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rgbClr val="679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7" name="群組 36"/>
          <p:cNvGrpSpPr/>
          <p:nvPr userDrawn="1"/>
        </p:nvGrpSpPr>
        <p:grpSpPr>
          <a:xfrm>
            <a:off x="457200" y="2636912"/>
            <a:ext cx="8219256" cy="1008112"/>
            <a:chOff x="457200" y="1124744"/>
            <a:chExt cx="8219256" cy="1008112"/>
          </a:xfrm>
        </p:grpSpPr>
        <p:sp>
          <p:nvSpPr>
            <p:cNvPr id="38" name="矩形 37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矩形 38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1" name="群組 40"/>
          <p:cNvGrpSpPr/>
          <p:nvPr userDrawn="1"/>
        </p:nvGrpSpPr>
        <p:grpSpPr>
          <a:xfrm>
            <a:off x="457200" y="3969060"/>
            <a:ext cx="8219256" cy="1008112"/>
            <a:chOff x="457200" y="1124744"/>
            <a:chExt cx="8219256" cy="1008112"/>
          </a:xfrm>
        </p:grpSpPr>
        <p:sp>
          <p:nvSpPr>
            <p:cNvPr id="42" name="矩形 41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矩形 42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50" name="標題 1"/>
          <p:cNvSpPr txBox="1">
            <a:spLocks/>
          </p:cNvSpPr>
          <p:nvPr userDrawn="1"/>
        </p:nvSpPr>
        <p:spPr>
          <a:xfrm>
            <a:off x="457200" y="130325"/>
            <a:ext cx="8229600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簡報大綱</a:t>
            </a:r>
          </a:p>
        </p:txBody>
      </p:sp>
      <p:sp>
        <p:nvSpPr>
          <p:cNvPr id="59" name="標題 1"/>
          <p:cNvSpPr txBox="1">
            <a:spLocks/>
          </p:cNvSpPr>
          <p:nvPr userDrawn="1"/>
        </p:nvSpPr>
        <p:spPr>
          <a:xfrm>
            <a:off x="457200" y="4113076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三</a:t>
            </a:r>
          </a:p>
        </p:txBody>
      </p:sp>
      <p:sp>
        <p:nvSpPr>
          <p:cNvPr id="60" name="標題 1"/>
          <p:cNvSpPr txBox="1">
            <a:spLocks/>
          </p:cNvSpPr>
          <p:nvPr userDrawn="1"/>
        </p:nvSpPr>
        <p:spPr>
          <a:xfrm>
            <a:off x="457200" y="2780928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二</a:t>
            </a:r>
          </a:p>
        </p:txBody>
      </p:sp>
      <p:sp>
        <p:nvSpPr>
          <p:cNvPr id="61" name="標題 1"/>
          <p:cNvSpPr txBox="1">
            <a:spLocks/>
          </p:cNvSpPr>
          <p:nvPr userDrawn="1"/>
        </p:nvSpPr>
        <p:spPr>
          <a:xfrm>
            <a:off x="457200" y="1448780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一</a:t>
            </a:r>
          </a:p>
        </p:txBody>
      </p:sp>
      <p:sp>
        <p:nvSpPr>
          <p:cNvPr id="20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96346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grpSp>
        <p:nvGrpSpPr>
          <p:cNvPr id="30" name="群組 29"/>
          <p:cNvGrpSpPr/>
          <p:nvPr userDrawn="1"/>
        </p:nvGrpSpPr>
        <p:grpSpPr>
          <a:xfrm>
            <a:off x="457200" y="1304764"/>
            <a:ext cx="8219256" cy="1008112"/>
            <a:chOff x="457200" y="1124744"/>
            <a:chExt cx="8219256" cy="1008112"/>
          </a:xfrm>
        </p:grpSpPr>
        <p:sp>
          <p:nvSpPr>
            <p:cNvPr id="5" name="矩形 4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矩形 20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8" name="矩形 27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rgbClr val="679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7" name="群組 36"/>
          <p:cNvGrpSpPr/>
          <p:nvPr userDrawn="1"/>
        </p:nvGrpSpPr>
        <p:grpSpPr>
          <a:xfrm>
            <a:off x="457200" y="2567331"/>
            <a:ext cx="8219256" cy="1008112"/>
            <a:chOff x="457200" y="1124744"/>
            <a:chExt cx="8219256" cy="1008112"/>
          </a:xfrm>
        </p:grpSpPr>
        <p:sp>
          <p:nvSpPr>
            <p:cNvPr id="38" name="矩形 37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矩形 38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1" name="群組 40"/>
          <p:cNvGrpSpPr/>
          <p:nvPr userDrawn="1"/>
        </p:nvGrpSpPr>
        <p:grpSpPr>
          <a:xfrm>
            <a:off x="457200" y="3829898"/>
            <a:ext cx="8219256" cy="1008112"/>
            <a:chOff x="457200" y="1124744"/>
            <a:chExt cx="8219256" cy="1008112"/>
          </a:xfrm>
        </p:grpSpPr>
        <p:sp>
          <p:nvSpPr>
            <p:cNvPr id="42" name="矩形 41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矩形 42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50" name="標題 1"/>
          <p:cNvSpPr txBox="1">
            <a:spLocks/>
          </p:cNvSpPr>
          <p:nvPr userDrawn="1"/>
        </p:nvSpPr>
        <p:spPr>
          <a:xfrm>
            <a:off x="457200" y="130325"/>
            <a:ext cx="8229600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簡報大綱</a:t>
            </a:r>
          </a:p>
        </p:txBody>
      </p:sp>
      <p:sp>
        <p:nvSpPr>
          <p:cNvPr id="59" name="標題 1"/>
          <p:cNvSpPr txBox="1">
            <a:spLocks/>
          </p:cNvSpPr>
          <p:nvPr userDrawn="1"/>
        </p:nvSpPr>
        <p:spPr>
          <a:xfrm>
            <a:off x="457200" y="3973914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三</a:t>
            </a:r>
          </a:p>
        </p:txBody>
      </p:sp>
      <p:sp>
        <p:nvSpPr>
          <p:cNvPr id="60" name="標題 1"/>
          <p:cNvSpPr txBox="1">
            <a:spLocks/>
          </p:cNvSpPr>
          <p:nvPr userDrawn="1"/>
        </p:nvSpPr>
        <p:spPr>
          <a:xfrm>
            <a:off x="457200" y="2711347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二</a:t>
            </a:r>
          </a:p>
        </p:txBody>
      </p:sp>
      <p:sp>
        <p:nvSpPr>
          <p:cNvPr id="61" name="標題 1"/>
          <p:cNvSpPr txBox="1">
            <a:spLocks/>
          </p:cNvSpPr>
          <p:nvPr userDrawn="1"/>
        </p:nvSpPr>
        <p:spPr>
          <a:xfrm>
            <a:off x="457200" y="1448780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一</a:t>
            </a:r>
          </a:p>
        </p:txBody>
      </p:sp>
      <p:grpSp>
        <p:nvGrpSpPr>
          <p:cNvPr id="20" name="群組 19"/>
          <p:cNvGrpSpPr/>
          <p:nvPr userDrawn="1"/>
        </p:nvGrpSpPr>
        <p:grpSpPr>
          <a:xfrm>
            <a:off x="457200" y="5092466"/>
            <a:ext cx="8219256" cy="1008112"/>
            <a:chOff x="457200" y="1124744"/>
            <a:chExt cx="8219256" cy="1008112"/>
          </a:xfrm>
        </p:grpSpPr>
        <p:sp>
          <p:nvSpPr>
            <p:cNvPr id="22" name="矩形 21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4" name="矩形 23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6" name="標題 1"/>
          <p:cNvSpPr txBox="1">
            <a:spLocks/>
          </p:cNvSpPr>
          <p:nvPr userDrawn="1"/>
        </p:nvSpPr>
        <p:spPr>
          <a:xfrm>
            <a:off x="457200" y="5236482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四</a:t>
            </a:r>
          </a:p>
        </p:txBody>
      </p:sp>
      <p:sp>
        <p:nvSpPr>
          <p:cNvPr id="2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09797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/>
          <p:cNvGrpSpPr/>
          <p:nvPr userDrawn="1"/>
        </p:nvGrpSpPr>
        <p:grpSpPr>
          <a:xfrm>
            <a:off x="467544" y="5373215"/>
            <a:ext cx="8219256" cy="864095"/>
            <a:chOff x="457200" y="1124744"/>
            <a:chExt cx="8219256" cy="1008112"/>
          </a:xfrm>
        </p:grpSpPr>
        <p:sp>
          <p:nvSpPr>
            <p:cNvPr id="24" name="矩形 23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5" name="矩形 24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0" name="群組 29"/>
          <p:cNvGrpSpPr/>
          <p:nvPr userDrawn="1"/>
        </p:nvGrpSpPr>
        <p:grpSpPr>
          <a:xfrm>
            <a:off x="467544" y="1167949"/>
            <a:ext cx="8219256" cy="864095"/>
            <a:chOff x="457200" y="1124744"/>
            <a:chExt cx="8219256" cy="1008112"/>
          </a:xfrm>
        </p:grpSpPr>
        <p:sp>
          <p:nvSpPr>
            <p:cNvPr id="5" name="矩形 4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矩形 20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8" name="矩形 27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rgbClr val="679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7" name="群組 36"/>
          <p:cNvGrpSpPr/>
          <p:nvPr userDrawn="1"/>
        </p:nvGrpSpPr>
        <p:grpSpPr>
          <a:xfrm>
            <a:off x="467544" y="2219265"/>
            <a:ext cx="8219256" cy="864095"/>
            <a:chOff x="457200" y="1124744"/>
            <a:chExt cx="8219256" cy="1008112"/>
          </a:xfrm>
        </p:grpSpPr>
        <p:sp>
          <p:nvSpPr>
            <p:cNvPr id="38" name="矩形 37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矩形 38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1" name="群組 40"/>
          <p:cNvGrpSpPr/>
          <p:nvPr userDrawn="1"/>
        </p:nvGrpSpPr>
        <p:grpSpPr>
          <a:xfrm>
            <a:off x="467544" y="3270581"/>
            <a:ext cx="8219256" cy="864095"/>
            <a:chOff x="457200" y="1124744"/>
            <a:chExt cx="8219256" cy="1008112"/>
          </a:xfrm>
        </p:grpSpPr>
        <p:sp>
          <p:nvSpPr>
            <p:cNvPr id="42" name="矩形 41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矩形 42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4" name="群組 43"/>
          <p:cNvGrpSpPr/>
          <p:nvPr userDrawn="1"/>
        </p:nvGrpSpPr>
        <p:grpSpPr>
          <a:xfrm>
            <a:off x="467544" y="4321897"/>
            <a:ext cx="8219256" cy="864095"/>
            <a:chOff x="457200" y="1124744"/>
            <a:chExt cx="8219256" cy="1008112"/>
          </a:xfrm>
        </p:grpSpPr>
        <p:sp>
          <p:nvSpPr>
            <p:cNvPr id="45" name="矩形 44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" name="矩形 45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50" name="標題 1"/>
          <p:cNvSpPr txBox="1">
            <a:spLocks/>
          </p:cNvSpPr>
          <p:nvPr userDrawn="1"/>
        </p:nvSpPr>
        <p:spPr>
          <a:xfrm>
            <a:off x="457200" y="130325"/>
            <a:ext cx="8229600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簡報大綱</a:t>
            </a:r>
          </a:p>
        </p:txBody>
      </p:sp>
      <p:sp>
        <p:nvSpPr>
          <p:cNvPr id="58" name="標題 1"/>
          <p:cNvSpPr txBox="1">
            <a:spLocks/>
          </p:cNvSpPr>
          <p:nvPr userDrawn="1"/>
        </p:nvSpPr>
        <p:spPr>
          <a:xfrm>
            <a:off x="457200" y="5446578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五</a:t>
            </a:r>
          </a:p>
        </p:txBody>
      </p:sp>
      <p:sp>
        <p:nvSpPr>
          <p:cNvPr id="59" name="標題 1"/>
          <p:cNvSpPr txBox="1">
            <a:spLocks/>
          </p:cNvSpPr>
          <p:nvPr userDrawn="1"/>
        </p:nvSpPr>
        <p:spPr>
          <a:xfrm>
            <a:off x="467544" y="3342588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三</a:t>
            </a:r>
          </a:p>
        </p:txBody>
      </p:sp>
      <p:sp>
        <p:nvSpPr>
          <p:cNvPr id="60" name="標題 1"/>
          <p:cNvSpPr txBox="1">
            <a:spLocks/>
          </p:cNvSpPr>
          <p:nvPr userDrawn="1"/>
        </p:nvSpPr>
        <p:spPr>
          <a:xfrm>
            <a:off x="467544" y="2291272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二</a:t>
            </a:r>
          </a:p>
        </p:txBody>
      </p:sp>
      <p:sp>
        <p:nvSpPr>
          <p:cNvPr id="61" name="標題 1"/>
          <p:cNvSpPr txBox="1">
            <a:spLocks/>
          </p:cNvSpPr>
          <p:nvPr userDrawn="1"/>
        </p:nvSpPr>
        <p:spPr>
          <a:xfrm>
            <a:off x="457200" y="1239956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一</a:t>
            </a:r>
          </a:p>
        </p:txBody>
      </p:sp>
      <p:sp>
        <p:nvSpPr>
          <p:cNvPr id="32" name="標題 1"/>
          <p:cNvSpPr txBox="1">
            <a:spLocks/>
          </p:cNvSpPr>
          <p:nvPr userDrawn="1"/>
        </p:nvSpPr>
        <p:spPr>
          <a:xfrm>
            <a:off x="467544" y="4393904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四</a:t>
            </a:r>
          </a:p>
        </p:txBody>
      </p:sp>
      <p:pic>
        <p:nvPicPr>
          <p:cNvPr id="33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35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3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52774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標題 1"/>
          <p:cNvSpPr>
            <a:spLocks noGrp="1"/>
          </p:cNvSpPr>
          <p:nvPr>
            <p:ph type="title" hasCustomPrompt="1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講師簡介</a:t>
            </a:r>
          </a:p>
        </p:txBody>
      </p:sp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12568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10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4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6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505414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2590800" y="1124744"/>
            <a:ext cx="6096000" cy="5112568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10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4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6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970422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4386370"/>
            <a:ext cx="9144000" cy="14127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ctr"/>
          <a:lstStyle>
            <a:lvl1pPr algn="r">
              <a:defRPr sz="4000" b="1" cap="all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pic>
        <p:nvPicPr>
          <p:cNvPr id="11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3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12568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1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3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0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90800" y="1124744"/>
            <a:ext cx="6096000" cy="5112568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1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3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490880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111054"/>
            <a:ext cx="4038600" cy="512625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111054"/>
            <a:ext cx="4038600" cy="512625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9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2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4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626969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86352" y="112072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900474"/>
            <a:ext cx="4040188" cy="4325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74177" y="112072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900474"/>
            <a:ext cx="4041775" cy="4325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11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3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4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6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385762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1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3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5234880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12568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1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3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9146410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90800" y="1124744"/>
            <a:ext cx="6096000" cy="511256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1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3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9532082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111054"/>
            <a:ext cx="4038600" cy="512625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111054"/>
            <a:ext cx="4038600" cy="512625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9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2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4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152728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9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 hasCustomPrompt="1"/>
          </p:nvPr>
        </p:nvSpPr>
        <p:spPr>
          <a:xfrm>
            <a:off x="2580995" y="1122612"/>
            <a:ext cx="6096000" cy="1555018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12" name="內容版面配置區 2"/>
          <p:cNvSpPr>
            <a:spLocks noGrp="1"/>
          </p:cNvSpPr>
          <p:nvPr>
            <p:ph idx="13" hasCustomPrompt="1"/>
          </p:nvPr>
        </p:nvSpPr>
        <p:spPr>
          <a:xfrm>
            <a:off x="2580995" y="2906487"/>
            <a:ext cx="6096000" cy="1555018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</p:txBody>
      </p:sp>
      <p:sp>
        <p:nvSpPr>
          <p:cNvPr id="13" name="內容版面配置區 2"/>
          <p:cNvSpPr>
            <a:spLocks noGrp="1"/>
          </p:cNvSpPr>
          <p:nvPr>
            <p:ph idx="14" hasCustomPrompt="1"/>
          </p:nvPr>
        </p:nvSpPr>
        <p:spPr>
          <a:xfrm>
            <a:off x="2589621" y="4670490"/>
            <a:ext cx="6096000" cy="1555018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</p:txBody>
      </p:sp>
      <p:pic>
        <p:nvPicPr>
          <p:cNvPr id="16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8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4680030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86352" y="112072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900474"/>
            <a:ext cx="4040188" cy="4325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74177" y="112072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900474"/>
            <a:ext cx="4041775" cy="4325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1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3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4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6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7755249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1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3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781802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7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1256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1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3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3516831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111054"/>
            <a:ext cx="4038600" cy="512625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111054"/>
            <a:ext cx="4038600" cy="512625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9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2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4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3186122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90800" y="1124744"/>
            <a:ext cx="6096000" cy="511256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1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3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0762728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86352" y="112072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900474"/>
            <a:ext cx="4040188" cy="4325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74177" y="112072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900474"/>
            <a:ext cx="4041775" cy="4325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" name="矩形 9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3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4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6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41796860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1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3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7787283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7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2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453811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/>
          <p:cNvGrpSpPr/>
          <p:nvPr userDrawn="1"/>
        </p:nvGrpSpPr>
        <p:grpSpPr>
          <a:xfrm>
            <a:off x="1175656" y="3645024"/>
            <a:ext cx="7068752" cy="2897802"/>
            <a:chOff x="1319672" y="3717032"/>
            <a:chExt cx="6780720" cy="2753786"/>
          </a:xfrm>
        </p:grpSpPr>
        <p:grpSp>
          <p:nvGrpSpPr>
            <p:cNvPr id="5" name="群組 4"/>
            <p:cNvGrpSpPr/>
            <p:nvPr userDrawn="1"/>
          </p:nvGrpSpPr>
          <p:grpSpPr>
            <a:xfrm>
              <a:off x="1319672" y="3717032"/>
              <a:ext cx="2748272" cy="2753786"/>
              <a:chOff x="899592" y="4238572"/>
              <a:chExt cx="1860240" cy="1998740"/>
            </a:xfrm>
          </p:grpSpPr>
          <p:pic>
            <p:nvPicPr>
              <p:cNvPr id="2" name="圖片 1"/>
              <p:cNvPicPr>
                <a:picLocks noChangeAspect="1"/>
              </p:cNvPicPr>
              <p:nvPr userDrawn="1"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99592" y="4377072"/>
                <a:ext cx="1860240" cy="1860240"/>
              </a:xfrm>
              <a:prstGeom prst="rect">
                <a:avLst/>
              </a:prstGeom>
            </p:spPr>
          </p:pic>
          <p:sp>
            <p:nvSpPr>
              <p:cNvPr id="4" name="矩形 3"/>
              <p:cNvSpPr/>
              <p:nvPr userDrawn="1"/>
            </p:nvSpPr>
            <p:spPr>
              <a:xfrm>
                <a:off x="1450227" y="4238572"/>
                <a:ext cx="758969" cy="1910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200" dirty="0"/>
                  <a:t>TSC</a:t>
                </a:r>
                <a:r>
                  <a:rPr lang="zh-TW" altLang="en-US" sz="1200" dirty="0"/>
                  <a:t> </a:t>
                </a:r>
                <a:r>
                  <a:rPr lang="en-US" altLang="zh-TW" sz="1200" dirty="0"/>
                  <a:t>–</a:t>
                </a:r>
                <a:r>
                  <a:rPr lang="zh-TW" altLang="en-US" sz="1200" dirty="0"/>
                  <a:t> FB </a:t>
                </a:r>
                <a:r>
                  <a:rPr lang="en-US" altLang="zh-TW" sz="1200" dirty="0"/>
                  <a:t>Site</a:t>
                </a:r>
                <a:endParaRPr lang="zh-TW" altLang="en-US" sz="1200" dirty="0"/>
              </a:p>
            </p:txBody>
          </p:sp>
        </p:grpSp>
        <p:grpSp>
          <p:nvGrpSpPr>
            <p:cNvPr id="8" name="群組 7"/>
            <p:cNvGrpSpPr/>
            <p:nvPr userDrawn="1"/>
          </p:nvGrpSpPr>
          <p:grpSpPr>
            <a:xfrm>
              <a:off x="5352120" y="3717032"/>
              <a:ext cx="2748272" cy="2753786"/>
              <a:chOff x="6456176" y="4238571"/>
              <a:chExt cx="1860240" cy="1998741"/>
            </a:xfrm>
          </p:grpSpPr>
          <p:pic>
            <p:nvPicPr>
              <p:cNvPr id="3" name="圖片 2"/>
              <p:cNvPicPr>
                <a:picLocks noChangeAspect="1"/>
              </p:cNvPicPr>
              <p:nvPr userDrawn="1"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56176" y="4377072"/>
                <a:ext cx="1860240" cy="1860240"/>
              </a:xfrm>
              <a:prstGeom prst="rect">
                <a:avLst/>
              </a:prstGeom>
            </p:spPr>
          </p:pic>
          <p:sp>
            <p:nvSpPr>
              <p:cNvPr id="7" name="矩形 6"/>
              <p:cNvSpPr/>
              <p:nvPr userDrawn="1"/>
            </p:nvSpPr>
            <p:spPr>
              <a:xfrm>
                <a:off x="6971425" y="4238571"/>
                <a:ext cx="829744" cy="1910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200" dirty="0"/>
                  <a:t>TSC</a:t>
                </a:r>
                <a:r>
                  <a:rPr lang="zh-TW" altLang="en-US" sz="1200" dirty="0"/>
                  <a:t> </a:t>
                </a:r>
                <a:r>
                  <a:rPr lang="en-US" altLang="zh-TW" sz="1200" dirty="0"/>
                  <a:t>–</a:t>
                </a:r>
                <a:r>
                  <a:rPr lang="zh-TW" altLang="en-US" sz="1200" dirty="0"/>
                  <a:t> </a:t>
                </a:r>
                <a:r>
                  <a:rPr lang="en-US" altLang="zh-TW" sz="1200" dirty="0"/>
                  <a:t>Blog Site</a:t>
                </a:r>
                <a:endParaRPr lang="zh-TW" altLang="en-US" sz="1200" dirty="0"/>
              </a:p>
            </p:txBody>
          </p:sp>
        </p:grpSp>
      </p:grpSp>
      <p:pic>
        <p:nvPicPr>
          <p:cNvPr id="10" name="Picture 10" descr="new_logo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2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611560" y="1686894"/>
            <a:ext cx="813690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US" altLang="zh-TW" sz="4400" dirty="0">
                <a:solidFill>
                  <a:srgbClr val="FF0000"/>
                </a:solidFill>
                <a:latin typeface="Arial" charset="0"/>
              </a:rPr>
              <a:t>Thanks for your direction.</a:t>
            </a:r>
          </a:p>
          <a:p>
            <a:pPr algn="ctr">
              <a:buFontTx/>
              <a:buNone/>
            </a:pPr>
            <a:r>
              <a:rPr lang="en-US" altLang="zh-TW" sz="2800" dirty="0">
                <a:solidFill>
                  <a:srgbClr val="0000FF"/>
                </a:solidFill>
                <a:latin typeface="Arial" charset="0"/>
              </a:rPr>
              <a:t>We are delighted to discuss any question with you.</a:t>
            </a:r>
          </a:p>
          <a:p>
            <a:pPr algn="ctr">
              <a:buFontTx/>
              <a:buNone/>
            </a:pPr>
            <a:r>
              <a:rPr lang="en-US" altLang="zh-TW" sz="2800" dirty="0"/>
              <a:t>Or you can browse our FB or Blog to get answers.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9617874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/>
          <p:cNvGrpSpPr/>
          <p:nvPr userDrawn="1"/>
        </p:nvGrpSpPr>
        <p:grpSpPr>
          <a:xfrm>
            <a:off x="1175656" y="3645024"/>
            <a:ext cx="7068752" cy="2897802"/>
            <a:chOff x="1319672" y="3717032"/>
            <a:chExt cx="6780720" cy="2753786"/>
          </a:xfrm>
        </p:grpSpPr>
        <p:grpSp>
          <p:nvGrpSpPr>
            <p:cNvPr id="5" name="群組 4"/>
            <p:cNvGrpSpPr/>
            <p:nvPr userDrawn="1"/>
          </p:nvGrpSpPr>
          <p:grpSpPr>
            <a:xfrm>
              <a:off x="1319672" y="3717032"/>
              <a:ext cx="2748272" cy="2753786"/>
              <a:chOff x="899592" y="4238572"/>
              <a:chExt cx="1860240" cy="1998740"/>
            </a:xfrm>
          </p:grpSpPr>
          <p:pic>
            <p:nvPicPr>
              <p:cNvPr id="2" name="圖片 1"/>
              <p:cNvPicPr>
                <a:picLocks noChangeAspect="1"/>
              </p:cNvPicPr>
              <p:nvPr userDrawn="1"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99592" y="4377072"/>
                <a:ext cx="1860240" cy="1860240"/>
              </a:xfrm>
              <a:prstGeom prst="rect">
                <a:avLst/>
              </a:prstGeom>
            </p:spPr>
          </p:pic>
          <p:sp>
            <p:nvSpPr>
              <p:cNvPr id="4" name="矩形 3"/>
              <p:cNvSpPr/>
              <p:nvPr userDrawn="1"/>
            </p:nvSpPr>
            <p:spPr>
              <a:xfrm>
                <a:off x="1450227" y="4238572"/>
                <a:ext cx="758969" cy="1910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200" dirty="0"/>
                  <a:t>TSC</a:t>
                </a:r>
                <a:r>
                  <a:rPr lang="zh-TW" altLang="en-US" sz="1200" dirty="0"/>
                  <a:t> </a:t>
                </a:r>
                <a:r>
                  <a:rPr lang="en-US" altLang="zh-TW" sz="1200" dirty="0"/>
                  <a:t>–</a:t>
                </a:r>
                <a:r>
                  <a:rPr lang="zh-TW" altLang="en-US" sz="1200" dirty="0"/>
                  <a:t> FB </a:t>
                </a:r>
                <a:r>
                  <a:rPr lang="en-US" altLang="zh-TW" sz="1200" dirty="0"/>
                  <a:t>Site</a:t>
                </a:r>
                <a:endParaRPr lang="zh-TW" altLang="en-US" sz="1200" dirty="0"/>
              </a:p>
            </p:txBody>
          </p:sp>
        </p:grpSp>
        <p:grpSp>
          <p:nvGrpSpPr>
            <p:cNvPr id="8" name="群組 7"/>
            <p:cNvGrpSpPr/>
            <p:nvPr userDrawn="1"/>
          </p:nvGrpSpPr>
          <p:grpSpPr>
            <a:xfrm>
              <a:off x="5352120" y="3717032"/>
              <a:ext cx="2748272" cy="2753786"/>
              <a:chOff x="6456176" y="4238571"/>
              <a:chExt cx="1860240" cy="1998741"/>
            </a:xfrm>
          </p:grpSpPr>
          <p:pic>
            <p:nvPicPr>
              <p:cNvPr id="3" name="圖片 2"/>
              <p:cNvPicPr>
                <a:picLocks noChangeAspect="1"/>
              </p:cNvPicPr>
              <p:nvPr userDrawn="1"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56176" y="4377072"/>
                <a:ext cx="1860240" cy="1860240"/>
              </a:xfrm>
              <a:prstGeom prst="rect">
                <a:avLst/>
              </a:prstGeom>
            </p:spPr>
          </p:pic>
          <p:sp>
            <p:nvSpPr>
              <p:cNvPr id="7" name="矩形 6"/>
              <p:cNvSpPr/>
              <p:nvPr userDrawn="1"/>
            </p:nvSpPr>
            <p:spPr>
              <a:xfrm>
                <a:off x="6971425" y="4238571"/>
                <a:ext cx="829744" cy="1910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200" dirty="0"/>
                  <a:t>TSC</a:t>
                </a:r>
                <a:r>
                  <a:rPr lang="zh-TW" altLang="en-US" sz="1200" dirty="0"/>
                  <a:t> </a:t>
                </a:r>
                <a:r>
                  <a:rPr lang="en-US" altLang="zh-TW" sz="1200" dirty="0"/>
                  <a:t>–</a:t>
                </a:r>
                <a:r>
                  <a:rPr lang="zh-TW" altLang="en-US" sz="1200" dirty="0"/>
                  <a:t> </a:t>
                </a:r>
                <a:r>
                  <a:rPr lang="en-US" altLang="zh-TW" sz="1200" dirty="0"/>
                  <a:t>Blog Site</a:t>
                </a:r>
                <a:endParaRPr lang="zh-TW" altLang="en-US" sz="1200" dirty="0"/>
              </a:p>
            </p:txBody>
          </p:sp>
        </p:grpSp>
      </p:grpSp>
      <p:pic>
        <p:nvPicPr>
          <p:cNvPr id="10" name="Picture 10" descr="new_logo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Copyright©2017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2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611560" y="1686894"/>
            <a:ext cx="813690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US" altLang="zh-TW" sz="4400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zh-TW" altLang="en-US" sz="4400" dirty="0">
                <a:solidFill>
                  <a:srgbClr val="FF0000"/>
                </a:solidFill>
                <a:latin typeface="Arial" charset="0"/>
              </a:rPr>
              <a:t>感謝您的聆聽</a:t>
            </a:r>
            <a:endParaRPr lang="en-US" altLang="zh-TW" sz="4400" dirty="0">
              <a:solidFill>
                <a:srgbClr val="FF0000"/>
              </a:solidFill>
              <a:latin typeface="Arial" charset="0"/>
            </a:endParaRPr>
          </a:p>
          <a:p>
            <a:pPr algn="ctr">
              <a:buFontTx/>
              <a:buNone/>
            </a:pPr>
            <a:r>
              <a:rPr lang="zh-TW" altLang="en-US" sz="2800" dirty="0">
                <a:solidFill>
                  <a:srgbClr val="0000FF"/>
                </a:solidFill>
                <a:latin typeface="Arial" charset="0"/>
              </a:rPr>
              <a:t>若您有任何疑問歡迎於課堂後與講師討論</a:t>
            </a:r>
            <a:endParaRPr lang="en-US" altLang="zh-TW" sz="2800" dirty="0">
              <a:solidFill>
                <a:srgbClr val="0000FF"/>
              </a:solidFill>
              <a:latin typeface="Arial" charset="0"/>
            </a:endParaRPr>
          </a:p>
          <a:p>
            <a:pPr algn="ctr">
              <a:buFontTx/>
              <a:buNone/>
            </a:pPr>
            <a:r>
              <a:rPr lang="zh-TW" altLang="en-US" sz="2800" dirty="0"/>
              <a:t>或是到本公司的臉書粉絲團或部落格尋找解答</a:t>
            </a:r>
          </a:p>
        </p:txBody>
      </p:sp>
    </p:spTree>
    <p:extLst>
      <p:ext uri="{BB962C8B-B14F-4D97-AF65-F5344CB8AC3E}">
        <p14:creationId xmlns:p14="http://schemas.microsoft.com/office/powerpoint/2010/main" val="26522416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1D97416-9F59-42D4-9CD2-86E107287804}" type="datetime1">
              <a:rPr lang="zh-TW" altLang="en-US" smtClean="0"/>
              <a:t>2017/8/15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E42D154-7633-428B-9F00-CFA712F63DB3}" type="datetime1">
              <a:rPr lang="zh-TW" altLang="en-US" smtClean="0"/>
              <a:t>2017/8/15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54D223-DB6D-48F4-9DB9-6AA92216C6E4}" type="datetime1">
              <a:rPr lang="zh-TW" altLang="en-US" smtClean="0"/>
              <a:t>2017/8/15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0ABD729-A35A-484F-8337-43F3AE7A3335}" type="datetime1">
              <a:rPr lang="zh-TW" altLang="en-US" smtClean="0"/>
              <a:t>2017/8/15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C66801A-6161-43F6-BF63-F44C8A4263F8}" type="datetime1">
              <a:rPr lang="zh-TW" altLang="en-US" smtClean="0"/>
              <a:t>2017/8/15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76" r:id="rId3"/>
    <p:sldLayoutId id="2147483665" r:id="rId4"/>
    <p:sldLayoutId id="2147483670" r:id="rId5"/>
    <p:sldLayoutId id="2147483673" r:id="rId6"/>
    <p:sldLayoutId id="2147483651" r:id="rId7"/>
    <p:sldLayoutId id="2147483650" r:id="rId8"/>
    <p:sldLayoutId id="2147483672" r:id="rId9"/>
    <p:sldLayoutId id="2147483678" r:id="rId10"/>
    <p:sldLayoutId id="2147483682" r:id="rId11"/>
    <p:sldLayoutId id="2147483660" r:id="rId12"/>
    <p:sldLayoutId id="2147483663" r:id="rId13"/>
    <p:sldLayoutId id="2147483675" r:id="rId14"/>
    <p:sldLayoutId id="2147483679" r:id="rId15"/>
    <p:sldLayoutId id="2147483671" r:id="rId16"/>
    <p:sldLayoutId id="2147483683" r:id="rId17"/>
    <p:sldLayoutId id="2147483666" r:id="rId18"/>
    <p:sldLayoutId id="2147483667" r:id="rId19"/>
    <p:sldLayoutId id="2147483680" r:id="rId20"/>
    <p:sldLayoutId id="2147483674" r:id="rId21"/>
    <p:sldLayoutId id="2147483681" r:id="rId22"/>
    <p:sldLayoutId id="2147483668" r:id="rId23"/>
    <p:sldLayoutId id="2147483684" r:id="rId24"/>
    <p:sldLayoutId id="2147483662" r:id="rId25"/>
    <p:sldLayoutId id="2147483685" r:id="rId26"/>
    <p:sldLayoutId id="2147483653" r:id="rId27"/>
    <p:sldLayoutId id="2147483656" r:id="rId28"/>
    <p:sldLayoutId id="2147483657" r:id="rId29"/>
    <p:sldLayoutId id="2147483658" r:id="rId30"/>
    <p:sldLayoutId id="2147483659" r:id="rId3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../../&#36039;&#23433;&#30701;&#29255;/&#24801;&#24847;&#25915;&#25802;&#30701;&#29255;/&#19981;&#32102;&#37666;&#23601;&#37782;&#27284;%20&#22210;&#24373;&#12300;&#21152;&#23494;&#21202;&#32034;&#12301;&#65281;&#12304;3600&#31186;&#12305;.mp4" TargetMode="Externa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標題 1"/>
          <p:cNvSpPr>
            <a:spLocks noGrp="1"/>
          </p:cNvSpPr>
          <p:nvPr>
            <p:ph type="subTitle" idx="1"/>
          </p:nvPr>
        </p:nvSpPr>
        <p:spPr>
          <a:xfrm>
            <a:off x="403448" y="3886200"/>
            <a:ext cx="8273008" cy="1559024"/>
          </a:xfrm>
        </p:spPr>
        <p:txBody>
          <a:bodyPr anchor="ctr">
            <a:normAutofit/>
          </a:bodyPr>
          <a:lstStyle/>
          <a:p>
            <a:r>
              <a:rPr lang="en-US" altLang="zh-TW" sz="2800" dirty="0"/>
              <a:t>106</a:t>
            </a:r>
            <a:r>
              <a:rPr lang="zh-TW" altLang="zh-TW" sz="2800" dirty="0"/>
              <a:t>年度「資訊安全暨資訊軟硬體設備委外維護專案」</a:t>
            </a:r>
          </a:p>
          <a:p>
            <a:r>
              <a:rPr lang="zh-TW" altLang="en-US" sz="2800" dirty="0"/>
              <a:t>課程名稱：</a:t>
            </a:r>
            <a:r>
              <a:rPr lang="zh-TW" altLang="zh-TW" sz="2800" dirty="0"/>
              <a:t>勒索軟體防範與因應</a:t>
            </a:r>
            <a:endParaRPr lang="en-US" altLang="zh-TW" sz="2800" dirty="0"/>
          </a:p>
        </p:txBody>
      </p:sp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農委會農業金融局</a:t>
            </a:r>
            <a:br>
              <a:rPr lang="en-US" altLang="zh-TW" dirty="0"/>
            </a:br>
            <a:r>
              <a:rPr lang="zh-TW" altLang="en-US" sz="2800" dirty="0"/>
              <a:t>下半年度主管人員訓練</a:t>
            </a:r>
            <a:endParaRPr lang="zh-TW" altLang="en-US" sz="2700" dirty="0"/>
          </a:p>
        </p:txBody>
      </p:sp>
      <p:sp>
        <p:nvSpPr>
          <p:cNvPr id="4" name="副標題 1"/>
          <p:cNvSpPr txBox="1">
            <a:spLocks/>
          </p:cNvSpPr>
          <p:nvPr/>
        </p:nvSpPr>
        <p:spPr>
          <a:xfrm>
            <a:off x="395536" y="5589240"/>
            <a:ext cx="7840960" cy="7669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dirty="0">
                <a:solidFill>
                  <a:schemeClr val="accent6">
                    <a:lumMod val="75000"/>
                  </a:schemeClr>
                </a:solidFill>
              </a:rPr>
              <a:t>實施日期：</a:t>
            </a:r>
            <a:r>
              <a:rPr lang="en-US" altLang="zh-TW" sz="2000" dirty="0">
                <a:solidFill>
                  <a:schemeClr val="accent6">
                    <a:lumMod val="75000"/>
                  </a:schemeClr>
                </a:solidFill>
              </a:rPr>
              <a:t>106</a:t>
            </a:r>
            <a:r>
              <a:rPr lang="zh-TW" altLang="en-US" sz="2000" dirty="0">
                <a:solidFill>
                  <a:schemeClr val="accent6">
                    <a:lumMod val="75000"/>
                  </a:schemeClr>
                </a:solidFill>
              </a:rPr>
              <a:t>年</a:t>
            </a:r>
            <a:r>
              <a:rPr lang="en-US" altLang="zh-TW" sz="2000" dirty="0">
                <a:solidFill>
                  <a:schemeClr val="accent6">
                    <a:lumMod val="75000"/>
                  </a:schemeClr>
                </a:solidFill>
              </a:rPr>
              <a:t>10</a:t>
            </a:r>
            <a:r>
              <a:rPr lang="zh-TW" altLang="en-US" sz="2000" dirty="0">
                <a:solidFill>
                  <a:schemeClr val="accent6">
                    <a:lumMod val="75000"/>
                  </a:schemeClr>
                </a:solidFill>
              </a:rPr>
              <a:t>月</a:t>
            </a:r>
            <a:r>
              <a:rPr lang="en-US" altLang="zh-TW" sz="2000">
                <a:solidFill>
                  <a:schemeClr val="accent6">
                    <a:lumMod val="75000"/>
                  </a:schemeClr>
                </a:solidFill>
              </a:rPr>
              <a:t>25</a:t>
            </a:r>
            <a:r>
              <a:rPr lang="zh-TW" altLang="en-US" sz="2000">
                <a:solidFill>
                  <a:schemeClr val="accent6">
                    <a:lumMod val="75000"/>
                  </a:schemeClr>
                </a:solidFill>
              </a:rPr>
              <a:t>日</a:t>
            </a:r>
            <a:endParaRPr lang="en-US" altLang="zh-TW" sz="20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zh-TW" altLang="en-US" sz="2000" dirty="0">
                <a:solidFill>
                  <a:schemeClr val="accent6">
                    <a:lumMod val="75000"/>
                  </a:schemeClr>
                </a:solidFill>
              </a:rPr>
              <a:t>授課講師：資安監控服務部 經理 陳成聰</a:t>
            </a:r>
            <a:endParaRPr lang="en-US" altLang="zh-TW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047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</a:t>
            </a:fld>
            <a:endParaRPr lang="zh-TW" alt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1907704" y="4007720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zh-TW" altLang="en-US" sz="3600" dirty="0"/>
              <a:t>勒索軟體防範安全建議</a:t>
            </a:r>
            <a:endParaRPr lang="zh-TW" altLang="zh-TW" sz="36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1907704" y="2746252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3600" dirty="0"/>
              <a:t>勒索軟體</a:t>
            </a:r>
            <a:r>
              <a:rPr lang="zh-TW" altLang="en-US" sz="3600" dirty="0"/>
              <a:t>介紹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1907704" y="1484784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3600" dirty="0"/>
              <a:t>新聞分享</a:t>
            </a:r>
            <a:r>
              <a:rPr lang="zh-TW" altLang="en-US" sz="3600" dirty="0"/>
              <a:t>暨前次課程回顧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907704" y="5269188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/>
              <a:t>Q&amp;A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156434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一</a:t>
            </a:r>
            <a:r>
              <a:rPr lang="zh-TW" altLang="en-US" sz="2800" dirty="0"/>
              <a:t>、</a:t>
            </a:r>
            <a:r>
              <a:rPr lang="zh-TW" altLang="zh-TW" dirty="0"/>
              <a:t>新聞分享</a:t>
            </a:r>
            <a:r>
              <a:rPr lang="zh-TW" altLang="en-US" dirty="0"/>
              <a:t>暨前次課程回顧</a:t>
            </a:r>
          </a:p>
        </p:txBody>
      </p:sp>
      <p:sp>
        <p:nvSpPr>
          <p:cNvPr id="6" name="文字版面配置區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農委會農業金融局</a:t>
            </a:r>
            <a:endParaRPr lang="en-US" altLang="zh-TW" dirty="0"/>
          </a:p>
          <a:p>
            <a:r>
              <a:rPr lang="en-US" altLang="zh-TW" dirty="0"/>
              <a:t>106</a:t>
            </a:r>
            <a:r>
              <a:rPr lang="zh-TW" altLang="zh-TW" dirty="0"/>
              <a:t>年度資訊安全暨資訊軟硬體設備委外維護專案</a:t>
            </a:r>
            <a:br>
              <a:rPr lang="en-US" altLang="zh-TW" dirty="0"/>
            </a:br>
            <a:r>
              <a:rPr lang="zh-TW" altLang="en-US" dirty="0"/>
              <a:t>下半年度主管人員訓練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07805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8054BDF-AF41-4D8E-AD0B-916D4489D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一</a:t>
            </a:r>
            <a:r>
              <a:rPr lang="zh-TW" altLang="en-US" sz="3200" dirty="0"/>
              <a:t>、</a:t>
            </a:r>
            <a:r>
              <a:rPr lang="zh-TW" altLang="zh-TW" dirty="0"/>
              <a:t>新聞分享</a:t>
            </a:r>
            <a:r>
              <a:rPr lang="zh-TW" altLang="en-US" dirty="0"/>
              <a:t>暨前次課程回顧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B327CCB-EC8A-49BC-AF29-5B0664756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3384376"/>
          </a:xfrm>
        </p:spPr>
        <p:txBody>
          <a:bodyPr>
            <a:normAutofit fontScale="85000" lnSpcReduction="20000"/>
          </a:bodyPr>
          <a:lstStyle/>
          <a:p>
            <a:r>
              <a:rPr lang="zh-TW" altLang="en-US" u="sng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中華電視公司 </a:t>
            </a:r>
            <a:r>
              <a:rPr lang="en-US" altLang="zh-TW" u="sng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2017-05-13</a:t>
            </a:r>
          </a:p>
          <a:p>
            <a:r>
              <a:rPr lang="zh-TW" altLang="en-US" dirty="0"/>
              <a:t>這一陣子很多人的電腦都被勒索軟體給盯上！這一款叫做「</a:t>
            </a:r>
            <a:r>
              <a:rPr lang="en-US" altLang="zh-TW" dirty="0"/>
              <a:t>WANNACRY</a:t>
            </a:r>
            <a:r>
              <a:rPr lang="zh-TW" altLang="en-US" dirty="0"/>
              <a:t>」的勒索病毒全球肆虐，</a:t>
            </a:r>
            <a:r>
              <a:rPr lang="en-US" altLang="zh-TW" dirty="0"/>
              <a:t>CNN</a:t>
            </a:r>
            <a:r>
              <a:rPr lang="zh-TW" altLang="en-US" dirty="0"/>
              <a:t>更直接點名，後害最嚴重的國家是俄羅斯，再來就是台灣了！有網友甚至</a:t>
            </a:r>
            <a:r>
              <a:rPr lang="en-US" altLang="zh-TW" dirty="0"/>
              <a:t>PO</a:t>
            </a:r>
            <a:r>
              <a:rPr lang="zh-TW" altLang="en-US" dirty="0"/>
              <a:t>出，公司的刷卡系統被這個病毒入侵，一但中毒，病毒會把電腦鎖死，再把文件都自動加密，之後電腦會跳出一個紅色畫面，要求支付比特幣</a:t>
            </a:r>
            <a:r>
              <a:rPr lang="en-US" altLang="zh-TW" dirty="0"/>
              <a:t>300</a:t>
            </a:r>
            <a:r>
              <a:rPr lang="zh-TW" altLang="en-US" dirty="0"/>
              <a:t>美元，大約是</a:t>
            </a:r>
            <a:r>
              <a:rPr lang="en-US" altLang="zh-TW" dirty="0"/>
              <a:t>9</a:t>
            </a:r>
            <a:r>
              <a:rPr lang="zh-TW" altLang="en-US" dirty="0"/>
              <a:t>千塊台幣！不支付的話，資料恐怕都會被破壞，無法恢復。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2301AB2-B3CB-4663-9F1A-5E16932E0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3</a:t>
            </a:fld>
            <a:endParaRPr lang="zh-TW" altLang="en-US" dirty="0"/>
          </a:p>
        </p:txBody>
      </p:sp>
      <p:pic>
        <p:nvPicPr>
          <p:cNvPr id="5" name="Picture 2" descr="https://i.ytimg.com/vi/cnoYWEffZZ8/hqdefault.jpg?sqp=-oaymwEXCNACELwBSFryq4qpAwkIARUAAIhCGAE=&amp;rs=AOn4CLCs_gftQlLPz3RtC464fKtm-TAPkA">
            <a:extLst>
              <a:ext uri="{FF2B5EF4-FFF2-40B4-BE49-F238E27FC236}">
                <a16:creationId xmlns:a16="http://schemas.microsoft.com/office/drawing/2014/main" id="{17279EE6-E95A-4CA3-9556-288115D8DA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08" y="4314682"/>
            <a:ext cx="3778788" cy="2119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i.ytimg.com/vi/wp0MBDFAINg/hqdefault.jpg?sqp=-oaymwEXCNACELwBSFryq4qpAwkIARUAAIhCGAE=&amp;rs=AOn4CLBMhatJIYE-h5TtSc9MiZCWnOXGhA">
            <a:extLst>
              <a:ext uri="{FF2B5EF4-FFF2-40B4-BE49-F238E27FC236}">
                <a16:creationId xmlns:a16="http://schemas.microsoft.com/office/drawing/2014/main" id="{9E76B9CD-AFF4-4BCB-842C-4691C8E90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727" y="4314683"/>
            <a:ext cx="3778792" cy="2119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2555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8054BDF-AF41-4D8E-AD0B-916D4489D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一</a:t>
            </a:r>
            <a:r>
              <a:rPr lang="zh-TW" altLang="en-US" sz="3200" dirty="0"/>
              <a:t>、</a:t>
            </a:r>
            <a:r>
              <a:rPr lang="zh-TW" altLang="zh-TW" dirty="0"/>
              <a:t>新聞分享</a:t>
            </a:r>
            <a:r>
              <a:rPr lang="zh-TW" altLang="en-US" dirty="0"/>
              <a:t>暨前次課程回顧</a:t>
            </a:r>
            <a:r>
              <a:rPr lang="en-US" altLang="zh-TW" sz="3100" dirty="0"/>
              <a:t>(</a:t>
            </a:r>
            <a:r>
              <a:rPr lang="zh-TW" altLang="en-US" sz="3100" dirty="0"/>
              <a:t>續</a:t>
            </a:r>
            <a:r>
              <a:rPr lang="en-US" altLang="zh-TW" sz="3100" dirty="0"/>
              <a:t>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B327CCB-EC8A-49BC-AF29-5B0664756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84576"/>
          </a:xfrm>
        </p:spPr>
        <p:txBody>
          <a:bodyPr>
            <a:normAutofit fontScale="92500" lnSpcReduction="10000"/>
          </a:bodyPr>
          <a:lstStyle/>
          <a:p>
            <a:r>
              <a:rPr lang="zh-TW" altLang="en-US" dirty="0"/>
              <a:t>惡意軟體</a:t>
            </a:r>
            <a:r>
              <a:rPr lang="en-US" altLang="zh-TW" dirty="0"/>
              <a:t>/</a:t>
            </a:r>
            <a:r>
              <a:rPr lang="zh-TW" altLang="en-US" dirty="0"/>
              <a:t>惡意程式可分為下列三類</a:t>
            </a:r>
            <a:endParaRPr lang="en-US" altLang="zh-TW" dirty="0"/>
          </a:p>
          <a:p>
            <a:pPr lvl="1"/>
            <a:r>
              <a:rPr lang="zh-TW" altLang="en-US" dirty="0"/>
              <a:t>電腦病毒</a:t>
            </a:r>
          </a:p>
          <a:p>
            <a:pPr lvl="2"/>
            <a:r>
              <a:rPr lang="zh-TW" altLang="en-US" dirty="0"/>
              <a:t>不可執行，需透過感染之檔案被執行才可觸發或散佈</a:t>
            </a:r>
            <a:endParaRPr lang="en-US" altLang="zh-TW" dirty="0"/>
          </a:p>
          <a:p>
            <a:pPr lvl="2"/>
            <a:r>
              <a:rPr lang="zh-TW" altLang="en-US" dirty="0"/>
              <a:t>電腦病毒是一個可以自我複製的程式。並具備感染和激發功能</a:t>
            </a:r>
            <a:r>
              <a:rPr lang="en-US" altLang="zh-TW" dirty="0"/>
              <a:t>(</a:t>
            </a:r>
            <a:r>
              <a:rPr lang="en-US" altLang="zh-TW" dirty="0" err="1"/>
              <a:t>WiKi</a:t>
            </a:r>
            <a:r>
              <a:rPr lang="en-US" altLang="zh-TW" dirty="0"/>
              <a:t>)</a:t>
            </a:r>
          </a:p>
          <a:p>
            <a:pPr lvl="1"/>
            <a:r>
              <a:rPr lang="zh-TW" altLang="en-US" dirty="0"/>
              <a:t>木馬程式</a:t>
            </a:r>
          </a:p>
          <a:p>
            <a:pPr lvl="2"/>
            <a:r>
              <a:rPr lang="zh-TW" altLang="en-US" dirty="0"/>
              <a:t>可以執行，使用者需點選或執行才可觸發或散佈</a:t>
            </a:r>
            <a:endParaRPr lang="en-US" altLang="zh-TW" dirty="0"/>
          </a:p>
          <a:p>
            <a:pPr lvl="2"/>
            <a:r>
              <a:rPr lang="zh-TW" altLang="en-US" dirty="0"/>
              <a:t>可以用來留下後門，或者是用於密碼竊取，遠端控制等</a:t>
            </a:r>
            <a:r>
              <a:rPr lang="en-US" altLang="zh-TW" dirty="0"/>
              <a:t>(</a:t>
            </a:r>
            <a:r>
              <a:rPr lang="en-US" altLang="zh-TW" dirty="0" err="1"/>
              <a:t>WiKi</a:t>
            </a:r>
            <a:r>
              <a:rPr lang="en-US" altLang="zh-TW" dirty="0"/>
              <a:t>)</a:t>
            </a:r>
          </a:p>
          <a:p>
            <a:pPr lvl="1"/>
            <a:r>
              <a:rPr lang="zh-TW" altLang="en-US" dirty="0"/>
              <a:t>電腦蠕蟲</a:t>
            </a:r>
          </a:p>
          <a:p>
            <a:pPr lvl="2"/>
            <a:r>
              <a:rPr lang="zh-TW" altLang="en-US" dirty="0"/>
              <a:t>可以執行，程式可以自動觸發或散佈</a:t>
            </a:r>
            <a:endParaRPr lang="en-US" altLang="zh-TW" dirty="0"/>
          </a:p>
          <a:p>
            <a:pPr lvl="2"/>
            <a:r>
              <a:rPr lang="zh-TW" altLang="en-US" dirty="0"/>
              <a:t>與電腦病毒類似，可以自我複製並自動掃描網路中電腦漏洞自行實作感染傳播</a:t>
            </a:r>
            <a:r>
              <a:rPr lang="en-US" altLang="zh-TW" dirty="0"/>
              <a:t>(</a:t>
            </a:r>
            <a:r>
              <a:rPr lang="en-US" altLang="zh-TW" dirty="0" err="1"/>
              <a:t>WiKi</a:t>
            </a:r>
            <a:r>
              <a:rPr lang="en-US" altLang="zh-TW" dirty="0"/>
              <a:t>)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2301AB2-B3CB-4663-9F1A-5E16932E0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77519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8054BDF-AF41-4D8E-AD0B-916D4489D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一</a:t>
            </a:r>
            <a:r>
              <a:rPr lang="zh-TW" altLang="en-US" sz="3200" dirty="0"/>
              <a:t>、</a:t>
            </a:r>
            <a:r>
              <a:rPr lang="zh-TW" altLang="zh-TW" dirty="0"/>
              <a:t>新聞分享</a:t>
            </a:r>
            <a:r>
              <a:rPr lang="zh-TW" altLang="en-US" dirty="0"/>
              <a:t>暨前次課程回顧</a:t>
            </a:r>
            <a:r>
              <a:rPr lang="en-US" altLang="zh-TW" sz="3100" dirty="0"/>
              <a:t>(</a:t>
            </a:r>
            <a:r>
              <a:rPr lang="zh-TW" altLang="en-US" sz="3100" dirty="0"/>
              <a:t>續</a:t>
            </a:r>
            <a:r>
              <a:rPr lang="en-US" altLang="zh-TW" sz="3100" dirty="0"/>
              <a:t>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B327CCB-EC8A-49BC-AF29-5B0664756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84576"/>
          </a:xfrm>
        </p:spPr>
        <p:txBody>
          <a:bodyPr>
            <a:normAutofit/>
          </a:bodyPr>
          <a:lstStyle/>
          <a:p>
            <a:r>
              <a:rPr lang="zh-TW" altLang="en-US" dirty="0"/>
              <a:t>資安</a:t>
            </a:r>
            <a:r>
              <a:rPr lang="zh-TW" altLang="zh-TW" dirty="0"/>
              <a:t>風險</a:t>
            </a:r>
            <a:r>
              <a:rPr lang="zh-TW" altLang="en-US" dirty="0"/>
              <a:t>因應</a:t>
            </a:r>
            <a:endParaRPr lang="en-US" altLang="zh-TW" dirty="0"/>
          </a:p>
          <a:p>
            <a:pPr lvl="1"/>
            <a:r>
              <a:rPr lang="zh-TW" altLang="en-US" b="1" dirty="0"/>
              <a:t>定期更新軟體與修補程式</a:t>
            </a:r>
            <a:endParaRPr lang="en-US" altLang="zh-TW" b="1" dirty="0"/>
          </a:p>
          <a:p>
            <a:pPr lvl="1"/>
            <a:r>
              <a:rPr lang="zh-TW" altLang="en-US" b="1" dirty="0"/>
              <a:t>安裝</a:t>
            </a:r>
            <a:r>
              <a:rPr lang="zh-TW" altLang="en-US" dirty="0"/>
              <a:t>具公信力之</a:t>
            </a:r>
            <a:r>
              <a:rPr lang="zh-TW" altLang="en-US" b="1" dirty="0"/>
              <a:t>資安防護軟體</a:t>
            </a:r>
            <a:r>
              <a:rPr lang="zh-TW" altLang="en-US" dirty="0"/>
              <a:t>，並隨時注意病毒碼</a:t>
            </a:r>
            <a:r>
              <a:rPr lang="en-US" altLang="zh-TW" dirty="0"/>
              <a:t>(</a:t>
            </a:r>
            <a:r>
              <a:rPr lang="zh-TW" altLang="en-US" dirty="0"/>
              <a:t>特徵值</a:t>
            </a:r>
            <a:r>
              <a:rPr lang="en-US" altLang="zh-TW" dirty="0"/>
              <a:t>)</a:t>
            </a:r>
            <a:r>
              <a:rPr lang="zh-TW" altLang="en-US" dirty="0"/>
              <a:t>的更新</a:t>
            </a:r>
            <a:endParaRPr lang="en-US" altLang="zh-TW" dirty="0"/>
          </a:p>
          <a:p>
            <a:pPr lvl="1"/>
            <a:r>
              <a:rPr lang="zh-TW" altLang="en-US" dirty="0"/>
              <a:t>軟體安裝時所要求之權限是否合理，是否有過多的存取權限，如計算機軟體要求使用自動撥號功能與使用 </a:t>
            </a:r>
            <a:r>
              <a:rPr lang="en-US" altLang="zh-TW" dirty="0"/>
              <a:t>Internet </a:t>
            </a:r>
            <a:r>
              <a:rPr lang="zh-TW" altLang="en-US" dirty="0"/>
              <a:t>等</a:t>
            </a:r>
            <a:endParaRPr lang="en-US" altLang="zh-TW" dirty="0"/>
          </a:p>
          <a:p>
            <a:pPr lvl="1"/>
            <a:r>
              <a:rPr lang="zh-TW" altLang="en-US" dirty="0"/>
              <a:t>於機關內使用資訊設備，不任意點選無關公務的信件或下載其附件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2301AB2-B3CB-4663-9F1A-5E16932E0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36382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二</a:t>
            </a:r>
            <a:r>
              <a:rPr lang="zh-TW" altLang="en-US" sz="2800" dirty="0"/>
              <a:t>、</a:t>
            </a:r>
            <a:r>
              <a:rPr lang="zh-TW" altLang="zh-TW" dirty="0"/>
              <a:t>勒索軟體</a:t>
            </a:r>
            <a:r>
              <a:rPr lang="zh-TW" altLang="en-US" dirty="0"/>
              <a:t>介紹</a:t>
            </a:r>
          </a:p>
        </p:txBody>
      </p:sp>
      <p:sp>
        <p:nvSpPr>
          <p:cNvPr id="6" name="文字版面配置區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農委會農業金融局</a:t>
            </a:r>
            <a:endParaRPr lang="en-US" altLang="zh-TW" dirty="0"/>
          </a:p>
          <a:p>
            <a:r>
              <a:rPr lang="en-US" altLang="zh-TW" dirty="0"/>
              <a:t>106</a:t>
            </a:r>
            <a:r>
              <a:rPr lang="zh-TW" altLang="zh-TW" dirty="0"/>
              <a:t>年度資訊安全暨資訊軟硬體設備委外維護專案</a:t>
            </a:r>
            <a:br>
              <a:rPr lang="en-US" altLang="zh-TW" dirty="0"/>
            </a:br>
            <a:r>
              <a:rPr lang="zh-TW" altLang="en-US" dirty="0"/>
              <a:t>下半年度主管人員訓練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10854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二</a:t>
            </a:r>
            <a:r>
              <a:rPr lang="zh-TW" altLang="en-US" sz="3200" dirty="0"/>
              <a:t>、</a:t>
            </a:r>
            <a:r>
              <a:rPr lang="zh-TW" altLang="zh-TW" dirty="0"/>
              <a:t>勒索軟體</a:t>
            </a:r>
            <a:r>
              <a:rPr lang="zh-TW" altLang="en-US" dirty="0"/>
              <a:t>介紹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何謂勒索軟體</a:t>
            </a:r>
            <a:r>
              <a:rPr lang="en-US" altLang="zh-TW" dirty="0"/>
              <a:t>(</a:t>
            </a:r>
            <a:r>
              <a:rPr lang="zh-TW" altLang="en-US" dirty="0"/>
              <a:t>病毒</a:t>
            </a:r>
            <a:r>
              <a:rPr lang="en-US" altLang="zh-TW" dirty="0"/>
              <a:t>)</a:t>
            </a:r>
            <a:r>
              <a:rPr lang="zh-TW" altLang="en-US" dirty="0"/>
              <a:t>攻擊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zh-TW" altLang="en-US" dirty="0"/>
              <a:t>檔案加密型的勒索軟體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zh-TW" altLang="en-US" dirty="0"/>
              <a:t>限制系統運作的勒索軟體（例如將受害者系統鎖住，除了付贖金之外，不能做其他動作</a:t>
            </a:r>
            <a:r>
              <a:rPr lang="en-US" altLang="zh-TW" dirty="0"/>
              <a:t>)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7</a:t>
            </a:fld>
            <a:endParaRPr lang="zh-TW" altLang="en-US" dirty="0"/>
          </a:p>
        </p:txBody>
      </p:sp>
      <p:pic>
        <p:nvPicPr>
          <p:cNvPr id="8" name="Picture 2" descr="挂锁, 锁, 链, 关键, 安全, 保护, 访问, 锁定, 链接, 犯罪, 钢, 隐私, 确保安全, 刑事">
            <a:hlinkClick r:id="rId2" action="ppaction://hlinkfile"/>
            <a:extLst>
              <a:ext uri="{FF2B5EF4-FFF2-40B4-BE49-F238E27FC236}">
                <a16:creationId xmlns:a16="http://schemas.microsoft.com/office/drawing/2014/main" id="{B88FF260-E7A3-4317-8756-FF7CD5CBC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156610"/>
            <a:ext cx="5328592" cy="3223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48057B5F-047F-4FAA-9B7B-E799560898C2}"/>
              </a:ext>
            </a:extLst>
          </p:cNvPr>
          <p:cNvSpPr txBox="1"/>
          <p:nvPr/>
        </p:nvSpPr>
        <p:spPr>
          <a:xfrm>
            <a:off x="830961" y="6398224"/>
            <a:ext cx="27912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ea typeface="微軟正黑體" panose="020B0604030504040204" pitchFamily="34" charset="-120"/>
              </a:rPr>
              <a:t>圖片來源：</a:t>
            </a:r>
            <a:r>
              <a:rPr lang="en-US" altLang="zh-TW" sz="1200" dirty="0">
                <a:ea typeface="微軟正黑體" panose="020B0604030504040204" pitchFamily="34" charset="-120"/>
              </a:rPr>
              <a:t>https://pixabay.com</a:t>
            </a:r>
            <a:endParaRPr lang="zh-TW" altLang="en-US" sz="1200" dirty="0"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92435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315424B-F8DB-4611-89BF-FDDB4A9D4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二</a:t>
            </a:r>
            <a:r>
              <a:rPr lang="zh-TW" altLang="en-US" sz="3200" dirty="0"/>
              <a:t>、</a:t>
            </a:r>
            <a:r>
              <a:rPr lang="zh-TW" altLang="zh-TW" dirty="0"/>
              <a:t>勒索軟體</a:t>
            </a:r>
            <a:r>
              <a:rPr lang="zh-TW" altLang="en-US" dirty="0"/>
              <a:t>介紹</a:t>
            </a:r>
            <a:r>
              <a:rPr lang="en-US" altLang="zh-TW" sz="3100" dirty="0"/>
              <a:t>(</a:t>
            </a:r>
            <a:r>
              <a:rPr lang="zh-TW" altLang="en-US" sz="3100" dirty="0"/>
              <a:t>續</a:t>
            </a:r>
            <a:r>
              <a:rPr lang="en-US" altLang="zh-TW" sz="3100" dirty="0"/>
              <a:t>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A262766-04AF-4941-AB28-C181D4845B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更加多元、深化、廣泛的勒索病毒</a:t>
            </a:r>
            <a:endParaRPr lang="en-US" altLang="zh-TW" dirty="0"/>
          </a:p>
          <a:p>
            <a:pPr lvl="1"/>
            <a:r>
              <a:rPr lang="en-US" altLang="zh-TW" dirty="0">
                <a:ea typeface="微軟正黑體" panose="020B0604030504040204" pitchFamily="34" charset="-120"/>
              </a:rPr>
              <a:t>2017</a:t>
            </a:r>
            <a:r>
              <a:rPr lang="zh-TW" altLang="en-US" dirty="0">
                <a:ea typeface="微軟正黑體" panose="020B0604030504040204" pitchFamily="34" charset="-120"/>
              </a:rPr>
              <a:t>年勒索病毒成長力道將開始平緩，但攻擊手法將朝多元化發展。</a:t>
            </a:r>
            <a:endParaRPr lang="en-US" altLang="zh-TW" dirty="0">
              <a:ea typeface="微軟正黑體" panose="020B0604030504040204" pitchFamily="34" charset="-120"/>
            </a:endParaRPr>
          </a:p>
          <a:p>
            <a:pPr lvl="1"/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038380F2-9EA1-42B5-88DA-6A1A2CD7C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8</a:t>
            </a:fld>
            <a:endParaRPr lang="zh-TW" altLang="en-US" dirty="0"/>
          </a:p>
        </p:txBody>
      </p:sp>
      <p:sp>
        <p:nvSpPr>
          <p:cNvPr id="5" name="文字方塊 6">
            <a:extLst>
              <a:ext uri="{FF2B5EF4-FFF2-40B4-BE49-F238E27FC236}">
                <a16:creationId xmlns:a16="http://schemas.microsoft.com/office/drawing/2014/main" id="{585F3507-9C93-4941-8F33-D8A0844E94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165304"/>
            <a:ext cx="799288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30000"/>
              </a:spcBef>
              <a:buChar char="•"/>
              <a:defRPr kumimoji="1" sz="28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FF3300"/>
              </a:buClr>
              <a:buSzPct val="70000"/>
              <a:buFont typeface="Wingdings 2" pitchFamily="18" charset="2"/>
              <a:buChar char="è"/>
              <a:defRPr kumimoji="1" sz="24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33"/>
              </a:buClr>
              <a:buSzPct val="90000"/>
              <a:buFont typeface="Wingdings" pitchFamily="2" charset="2"/>
              <a:buChar char="ü"/>
              <a:defRPr kumimoji="1" sz="20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FF9900"/>
              </a:buClr>
              <a:buSzPct val="85000"/>
              <a:buFont typeface="Wingdings" pitchFamily="2" charset="2"/>
              <a:buChar char="q"/>
              <a:defRPr kumimoji="1" sz="16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200" dirty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rPr>
              <a:t>資料來源：</a:t>
            </a:r>
            <a:r>
              <a:rPr lang="zh-TW" altLang="en-US" sz="1200" dirty="0">
                <a:solidFill>
                  <a:schemeClr val="tx1"/>
                </a:solidFill>
                <a:ea typeface="微軟正黑體" panose="020B0604030504040204" pitchFamily="34" charset="-120"/>
              </a:rPr>
              <a:t>趨勢科技 </a:t>
            </a:r>
            <a:r>
              <a:rPr lang="en-US" altLang="zh-TW" sz="1200" dirty="0">
                <a:solidFill>
                  <a:schemeClr val="tx1"/>
                </a:solidFill>
                <a:ea typeface="微軟正黑體" panose="020B0604030504040204" pitchFamily="34" charset="-120"/>
              </a:rPr>
              <a:t>2017 </a:t>
            </a:r>
            <a:r>
              <a:rPr lang="zh-TW" altLang="en-US" sz="1200" dirty="0">
                <a:solidFill>
                  <a:schemeClr val="tx1"/>
                </a:solidFill>
                <a:ea typeface="微軟正黑體" panose="020B0604030504040204" pitchFamily="34" charset="-120"/>
              </a:rPr>
              <a:t>年資安預測</a:t>
            </a:r>
            <a:endParaRPr lang="zh-TW" altLang="en-US" sz="1200" dirty="0">
              <a:solidFill>
                <a:schemeClr val="tx1"/>
              </a:solidFill>
              <a:latin typeface="Arial" panose="020B0604020202020204" pitchFamily="34" charset="0"/>
              <a:ea typeface="微軟正黑體" panose="020B0604030504040204" pitchFamily="34" charset="-12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A9FE0B25-29F5-4055-AA42-58D1A73985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598489"/>
            <a:ext cx="7128792" cy="3317792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0F41B436-7223-415A-922D-1CEC6E01A2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664" y="5805264"/>
            <a:ext cx="61206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30000"/>
              </a:spcBef>
              <a:buChar char="•"/>
              <a:defRPr kumimoji="1" sz="28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FF3300"/>
              </a:buClr>
              <a:buSzPct val="70000"/>
              <a:buFont typeface="Wingdings 2" pitchFamily="18" charset="2"/>
              <a:buChar char="è"/>
              <a:defRPr kumimoji="1" sz="24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33"/>
              </a:buClr>
              <a:buSzPct val="90000"/>
              <a:buFont typeface="Wingdings" pitchFamily="2" charset="2"/>
              <a:buChar char="ü"/>
              <a:defRPr kumimoji="1" sz="20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FF9900"/>
              </a:buClr>
              <a:buSzPct val="85000"/>
              <a:buFont typeface="Wingdings" pitchFamily="2" charset="2"/>
              <a:buChar char="q"/>
              <a:defRPr kumimoji="1" sz="16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rPr>
              <a:t>勒索病毒家族逐年數量</a:t>
            </a:r>
            <a:r>
              <a:rPr lang="en-US" altLang="zh-TW" sz="2400" dirty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rPr>
              <a:t>(</a:t>
            </a:r>
            <a:r>
              <a:rPr lang="zh-TW" altLang="en-US" sz="2400" dirty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rPr>
              <a:t>含</a:t>
            </a:r>
            <a:r>
              <a:rPr lang="en-US" altLang="zh-TW" sz="2400" dirty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rPr>
              <a:t>2017</a:t>
            </a:r>
            <a:r>
              <a:rPr lang="zh-TW" altLang="en-US" sz="2400" dirty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rPr>
              <a:t>年預測</a:t>
            </a:r>
            <a:r>
              <a:rPr lang="en-US" altLang="zh-TW" sz="2400" dirty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rPr>
              <a:t>)</a:t>
            </a:r>
            <a:endParaRPr lang="zh-TW" altLang="en-US" sz="2400" dirty="0">
              <a:solidFill>
                <a:schemeClr val="tx1"/>
              </a:solidFill>
              <a:latin typeface="Arial" panose="020B0604020202020204" pitchFamily="34" charset="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891097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blog.trendmicro.com.tw/wp-content/uploads/2017/03/rsw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732424"/>
            <a:ext cx="5904656" cy="3288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字方塊 6"/>
          <p:cNvSpPr txBox="1">
            <a:spLocks noChangeArrowheads="1"/>
          </p:cNvSpPr>
          <p:nvPr/>
        </p:nvSpPr>
        <p:spPr bwMode="auto">
          <a:xfrm>
            <a:off x="287759" y="6165304"/>
            <a:ext cx="59404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Char char="•"/>
              <a:defRPr kumimoji="1" sz="28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FF3300"/>
              </a:buClr>
              <a:buSzPct val="70000"/>
              <a:buFont typeface="Wingdings 2" pitchFamily="18" charset="2"/>
              <a:buChar char="è"/>
              <a:defRPr kumimoji="1" sz="24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33"/>
              </a:buClr>
              <a:buSzPct val="90000"/>
              <a:buFont typeface="Wingdings" pitchFamily="2" charset="2"/>
              <a:buChar char="ü"/>
              <a:defRPr kumimoji="1" sz="20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FF9900"/>
              </a:buClr>
              <a:buSzPct val="85000"/>
              <a:buFont typeface="Wingdings" pitchFamily="2" charset="2"/>
              <a:buChar char="q"/>
              <a:defRPr kumimoji="1" sz="16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資料來源：</a:t>
            </a:r>
            <a:r>
              <a:rPr lang="en-US" altLang="zh-TW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2017 </a:t>
            </a:r>
            <a:r>
              <a:rPr lang="zh-TW" altLang="en-US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年 </a:t>
            </a:r>
            <a:r>
              <a:rPr lang="en-US" altLang="zh-TW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03 </a:t>
            </a:r>
            <a:r>
              <a:rPr lang="zh-TW" altLang="en-US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月 </a:t>
            </a:r>
            <a:r>
              <a:rPr lang="en-US" altLang="zh-TW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08 </a:t>
            </a:r>
            <a:r>
              <a:rPr lang="zh-TW" altLang="en-US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日 </a:t>
            </a:r>
            <a:r>
              <a:rPr lang="en-US" altLang="zh-TW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BY TREND LABS </a:t>
            </a:r>
            <a:r>
              <a:rPr lang="zh-TW" altLang="en-US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趨勢科技全球技術支援與研發中心</a:t>
            </a:r>
          </a:p>
        </p:txBody>
      </p:sp>
      <p:sp>
        <p:nvSpPr>
          <p:cNvPr id="10" name="矩形 9"/>
          <p:cNvSpPr/>
          <p:nvPr/>
        </p:nvSpPr>
        <p:spPr>
          <a:xfrm>
            <a:off x="502819" y="1052736"/>
            <a:ext cx="85336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新的勒索病毒 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Ransomware (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勒索軟體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綁架病毒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家族、全球肆虐的變臉詐騙以及各種熱門平台的軟體漏洞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</a:bodyPr>
          <a:lstStyle/>
          <a:p>
            <a:pPr marL="742950" indent="-742950">
              <a:buFont typeface="+mj-lt"/>
              <a:buAutoNum type="arabicPeriod"/>
            </a:pPr>
            <a:r>
              <a:rPr lang="zh-TW" altLang="en-US" b="1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新聞案例分享 </a:t>
            </a:r>
          </a:p>
        </p:txBody>
      </p:sp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2654424" y="63563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/>
              <a:pPr/>
              <a:t>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03581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C93251-7E89-4B34-8034-0483076DD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742950" indent="-742950">
              <a:buFont typeface="+mj-lt"/>
              <a:buAutoNum type="arabicPeriod" startAt="2"/>
            </a:pPr>
            <a:r>
              <a:rPr lang="zh-TW" altLang="en-US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勒索軟體入侵途逕 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9DA62AC-3146-4DF8-B930-2B77B7525B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社交工程郵件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9384475-2D88-4C5D-937E-D0F38ACB0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10</a:t>
            </a:fld>
            <a:endParaRPr lang="zh-TW" altLang="en-US" dirty="0"/>
          </a:p>
        </p:txBody>
      </p:sp>
      <p:pic>
        <p:nvPicPr>
          <p:cNvPr id="5" name="Picture 2" descr="「電子郵件」的圖片搜尋結果">
            <a:extLst>
              <a:ext uri="{FF2B5EF4-FFF2-40B4-BE49-F238E27FC236}">
                <a16:creationId xmlns:a16="http://schemas.microsoft.com/office/drawing/2014/main" id="{9F73A9DE-D4E3-47D9-8FAD-7D5FEF9E47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139280"/>
            <a:ext cx="762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C30ABA15-ED92-4761-8605-321C820226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9887" y="6165304"/>
            <a:ext cx="59404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Char char="•"/>
              <a:defRPr kumimoji="1" sz="28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FF3300"/>
              </a:buClr>
              <a:buSzPct val="70000"/>
              <a:buFont typeface="Wingdings 2" pitchFamily="18" charset="2"/>
              <a:buChar char="è"/>
              <a:defRPr kumimoji="1" sz="24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33"/>
              </a:buClr>
              <a:buSzPct val="90000"/>
              <a:buFont typeface="Wingdings" pitchFamily="2" charset="2"/>
              <a:buChar char="ü"/>
              <a:defRPr kumimoji="1" sz="20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FF9900"/>
              </a:buClr>
              <a:buSzPct val="85000"/>
              <a:buFont typeface="Wingdings" pitchFamily="2" charset="2"/>
              <a:buChar char="q"/>
              <a:defRPr kumimoji="1" sz="16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資料來源：</a:t>
            </a:r>
            <a:r>
              <a:rPr lang="en-US" altLang="zh-TW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Google</a:t>
            </a:r>
            <a:endParaRPr lang="zh-TW" altLang="en-US" sz="1200" cap="all" dirty="0">
              <a:solidFill>
                <a:schemeClr val="tx1"/>
              </a:solidFill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587627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C93251-7E89-4B34-8034-0483076DD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742950" indent="-742950">
              <a:buFont typeface="+mj-lt"/>
              <a:buAutoNum type="arabicPeriod" startAt="2"/>
            </a:pPr>
            <a:r>
              <a:rPr lang="zh-TW" altLang="en-US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勒索軟體入侵途逕</a:t>
            </a:r>
            <a:r>
              <a:rPr lang="en-US" altLang="zh-TW" sz="3100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100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續</a:t>
            </a:r>
            <a:r>
              <a:rPr lang="en-US" altLang="zh-TW" sz="3100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9DA62AC-3146-4DF8-B930-2B77B7525B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系統、軟體漏洞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9384475-2D88-4C5D-937E-D0F38ACB0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11</a:t>
            </a:fld>
            <a:endParaRPr lang="zh-TW" altLang="en-US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D720AF3A-AF64-4435-BA0C-1BBB69A102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92942"/>
            <a:ext cx="7877392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3D0E8307-7437-4EBA-B81B-418AE138AC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5672281"/>
            <a:ext cx="59404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buChar char="•"/>
              <a:defRPr kumimoji="1" sz="28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FF3300"/>
              </a:buClr>
              <a:buSzPct val="70000"/>
              <a:buFont typeface="Wingdings 2" pitchFamily="18" charset="2"/>
              <a:buChar char="è"/>
              <a:defRPr kumimoji="1" sz="24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33"/>
              </a:buClr>
              <a:buSzPct val="90000"/>
              <a:buFont typeface="Wingdings" pitchFamily="2" charset="2"/>
              <a:buChar char="ü"/>
              <a:defRPr kumimoji="1" sz="20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FF9900"/>
              </a:buClr>
              <a:buSzPct val="85000"/>
              <a:buFont typeface="Wingdings" pitchFamily="2" charset="2"/>
              <a:buChar char="q"/>
              <a:defRPr kumimoji="1" sz="16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200">
                <a:solidFill>
                  <a:srgbClr val="000066"/>
                </a:solidFill>
                <a:latin typeface="Arial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資料來源：</a:t>
            </a:r>
            <a:r>
              <a:rPr lang="en-US" altLang="zh-TW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2015 </a:t>
            </a:r>
            <a:r>
              <a:rPr lang="zh-TW" altLang="en-US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年 </a:t>
            </a:r>
            <a:r>
              <a:rPr lang="en-US" altLang="zh-TW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07 </a:t>
            </a:r>
            <a:r>
              <a:rPr lang="zh-TW" altLang="en-US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月 </a:t>
            </a:r>
            <a:r>
              <a:rPr lang="en-US" altLang="zh-TW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17 </a:t>
            </a:r>
            <a:r>
              <a:rPr lang="zh-TW" altLang="en-US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日 </a:t>
            </a:r>
            <a:r>
              <a:rPr lang="en-US" altLang="zh-TW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BY TREND LABS </a:t>
            </a:r>
            <a:r>
              <a:rPr lang="zh-TW" altLang="en-US" sz="1200" cap="all" dirty="0">
                <a:solidFill>
                  <a:schemeClr val="tx1"/>
                </a:solidFill>
                <a:ea typeface="微軟正黑體" panose="020B0604030504040204" pitchFamily="34" charset="-120"/>
              </a:rPr>
              <a:t>趨勢科技全球技術支援與研發中心</a:t>
            </a:r>
          </a:p>
        </p:txBody>
      </p:sp>
    </p:spTree>
    <p:extLst>
      <p:ext uri="{BB962C8B-B14F-4D97-AF65-F5344CB8AC3E}">
        <p14:creationId xmlns:p14="http://schemas.microsoft.com/office/powerpoint/2010/main" val="27693730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C93251-7E89-4B34-8034-0483076DD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742950" indent="-742950">
              <a:buFont typeface="+mj-lt"/>
              <a:buAutoNum type="arabicPeriod" startAt="2"/>
            </a:pPr>
            <a:r>
              <a:rPr lang="zh-TW" altLang="en-US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勒索軟體入侵途逕</a:t>
            </a:r>
            <a:r>
              <a:rPr lang="en-US" altLang="zh-TW" sz="3100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100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續</a:t>
            </a:r>
            <a:r>
              <a:rPr lang="en-US" altLang="zh-TW" sz="3100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9DA62AC-3146-4DF8-B930-2B77B7525B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網路芳鄰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9384475-2D88-4C5D-937E-D0F38ACB0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12</a:t>
            </a:fld>
            <a:endParaRPr lang="zh-TW" altLang="en-US" dirty="0"/>
          </a:p>
        </p:txBody>
      </p:sp>
      <p:pic>
        <p:nvPicPr>
          <p:cNvPr id="5" name="Picture 2" descr="「網路芳鄰」的圖片搜尋結果">
            <a:extLst>
              <a:ext uri="{FF2B5EF4-FFF2-40B4-BE49-F238E27FC236}">
                <a16:creationId xmlns:a16="http://schemas.microsoft.com/office/drawing/2014/main" id="{5E78916B-DBA0-4F0C-9296-35FE6855A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07259"/>
            <a:ext cx="7200800" cy="4482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3A04B295-DF26-4738-9FA2-D0AC8DAAADF3}"/>
              </a:ext>
            </a:extLst>
          </p:cNvPr>
          <p:cNvSpPr txBox="1"/>
          <p:nvPr/>
        </p:nvSpPr>
        <p:spPr>
          <a:xfrm>
            <a:off x="971600" y="6304704"/>
            <a:ext cx="720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ea typeface="微軟正黑體" panose="020B0604030504040204" pitchFamily="34" charset="-120"/>
              </a:rPr>
              <a:t>資料來源：</a:t>
            </a:r>
            <a:r>
              <a:rPr lang="en-US" altLang="zh-TW" sz="1200" dirty="0">
                <a:ea typeface="微軟正黑體" panose="020B0604030504040204" pitchFamily="34" charset="-120"/>
              </a:rPr>
              <a:t>http://julian-lin.myweb.hinet.net/network/nei/03nei-fileget.html</a:t>
            </a:r>
            <a:endParaRPr lang="zh-TW" altLang="en-US" sz="1200" dirty="0"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001841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C93251-7E89-4B34-8034-0483076DD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742950" indent="-742950">
              <a:buFont typeface="+mj-lt"/>
              <a:buAutoNum type="arabicPeriod" startAt="2"/>
            </a:pPr>
            <a:r>
              <a:rPr lang="zh-TW" altLang="en-US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勒索軟體入侵途逕</a:t>
            </a:r>
            <a:r>
              <a:rPr lang="en-US" altLang="zh-TW" sz="3100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100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續</a:t>
            </a:r>
            <a:r>
              <a:rPr lang="en-US" altLang="zh-TW" sz="3100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9DA62AC-3146-4DF8-B930-2B77B7525B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非法軟體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9384475-2D88-4C5D-937E-D0F38ACB0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13</a:t>
            </a:fld>
            <a:endParaRPr lang="zh-TW" altLang="en-US" dirty="0"/>
          </a:p>
        </p:txBody>
      </p:sp>
      <p:pic>
        <p:nvPicPr>
          <p:cNvPr id="7" name="Picture 2" descr="「非法軟體」的圖片搜尋結果">
            <a:extLst>
              <a:ext uri="{FF2B5EF4-FFF2-40B4-BE49-F238E27FC236}">
                <a16:creationId xmlns:a16="http://schemas.microsoft.com/office/drawing/2014/main" id="{77F93B50-A5BE-4408-873A-BD1C99687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624124"/>
            <a:ext cx="4824536" cy="461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4CEA4A71-6534-40BE-A0C1-673236F9F8A2}"/>
              </a:ext>
            </a:extLst>
          </p:cNvPr>
          <p:cNvSpPr txBox="1"/>
          <p:nvPr/>
        </p:nvSpPr>
        <p:spPr>
          <a:xfrm>
            <a:off x="798004" y="6165304"/>
            <a:ext cx="762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ea typeface="微軟正黑體" panose="020B0604030504040204" pitchFamily="34" charset="-120"/>
              </a:rPr>
              <a:t>資料來源：取自網路</a:t>
            </a:r>
          </a:p>
        </p:txBody>
      </p:sp>
    </p:spTree>
    <p:extLst>
      <p:ext uri="{BB962C8B-B14F-4D97-AF65-F5344CB8AC3E}">
        <p14:creationId xmlns:p14="http://schemas.microsoft.com/office/powerpoint/2010/main" val="34942571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C93251-7E89-4B34-8034-0483076DD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742950" indent="-742950">
              <a:buFont typeface="+mj-lt"/>
              <a:buAutoNum type="arabicPeriod" startAt="2"/>
            </a:pPr>
            <a:r>
              <a:rPr lang="zh-TW" altLang="en-US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勒索軟體入侵途逕</a:t>
            </a:r>
            <a:r>
              <a:rPr lang="en-US" altLang="zh-TW" sz="3100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100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續</a:t>
            </a:r>
            <a:r>
              <a:rPr lang="en-US" altLang="zh-TW" sz="3100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9DA62AC-3146-4DF8-B930-2B77B7525B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USB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隨身碟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9384475-2D88-4C5D-937E-D0F38ACB0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14</a:t>
            </a:fld>
            <a:endParaRPr lang="zh-TW" altLang="en-US" dirty="0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91A36C8A-FC57-474C-ACB4-2C6266B36585}"/>
              </a:ext>
            </a:extLst>
          </p:cNvPr>
          <p:cNvSpPr txBox="1"/>
          <p:nvPr/>
        </p:nvSpPr>
        <p:spPr>
          <a:xfrm>
            <a:off x="762000" y="6165304"/>
            <a:ext cx="762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ea typeface="微軟正黑體" panose="020B0604030504040204" pitchFamily="34" charset="-120"/>
              </a:rPr>
              <a:t>資料來源：取自網路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2131C2C6-D2A8-45FC-8827-8197D8956A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61"/>
          <a:stretch/>
        </p:blipFill>
        <p:spPr bwMode="auto">
          <a:xfrm>
            <a:off x="1547665" y="1700808"/>
            <a:ext cx="6048670" cy="4442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59214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三</a:t>
            </a:r>
            <a:r>
              <a:rPr lang="zh-TW" altLang="en-US" sz="2800" dirty="0"/>
              <a:t>、</a:t>
            </a:r>
            <a:r>
              <a:rPr lang="zh-TW" altLang="en-US" dirty="0"/>
              <a:t>勒索軟體防範安全建議</a:t>
            </a:r>
          </a:p>
        </p:txBody>
      </p:sp>
      <p:sp>
        <p:nvSpPr>
          <p:cNvPr id="6" name="文字版面配置區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農委會農業金融局</a:t>
            </a:r>
            <a:endParaRPr lang="en-US" altLang="zh-TW" dirty="0"/>
          </a:p>
          <a:p>
            <a:r>
              <a:rPr lang="en-US" altLang="zh-TW" dirty="0"/>
              <a:t>106</a:t>
            </a:r>
            <a:r>
              <a:rPr lang="zh-TW" altLang="zh-TW" dirty="0"/>
              <a:t>年度資訊安全暨資訊軟硬體設備委外維護專案</a:t>
            </a:r>
            <a:br>
              <a:rPr lang="en-US" altLang="zh-TW" dirty="0"/>
            </a:br>
            <a:r>
              <a:rPr lang="zh-TW" altLang="en-US" dirty="0"/>
              <a:t>下半年度主管人員訓練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856648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內容版面配置區 6"/>
          <p:cNvGraphicFramePr>
            <a:graphicFrameLocks noGrp="1"/>
          </p:cNvGraphicFramePr>
          <p:nvPr>
            <p:ph idx="1"/>
            <p:extLst/>
          </p:nvPr>
        </p:nvGraphicFramePr>
        <p:xfrm>
          <a:off x="467544" y="1052736"/>
          <a:ext cx="8229600" cy="5111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zh-TW" altLang="en-US" dirty="0"/>
              <a:t>三</a:t>
            </a:r>
            <a:r>
              <a:rPr lang="zh-TW" altLang="en-US" sz="3200" dirty="0"/>
              <a:t>、</a:t>
            </a:r>
            <a:r>
              <a:rPr lang="zh-TW" altLang="en-US" dirty="0"/>
              <a:t>勒索軟體防範安全建議</a:t>
            </a:r>
            <a:endParaRPr lang="zh-TW" altLang="en-US" b="1" dirty="0">
              <a:solidFill>
                <a:srgbClr val="1504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2654424" y="63563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/>
              <a:pPr/>
              <a:t>16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274296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內容版面配置區 6"/>
          <p:cNvGraphicFramePr>
            <a:graphicFrameLocks noGrp="1"/>
          </p:cNvGraphicFramePr>
          <p:nvPr>
            <p:ph idx="1"/>
            <p:extLst/>
          </p:nvPr>
        </p:nvGraphicFramePr>
        <p:xfrm>
          <a:off x="467544" y="980728"/>
          <a:ext cx="8229600" cy="5111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zh-TW" altLang="en-US" dirty="0"/>
              <a:t>三</a:t>
            </a:r>
            <a:r>
              <a:rPr lang="zh-TW" altLang="en-US" sz="3200" dirty="0"/>
              <a:t>、</a:t>
            </a:r>
            <a:r>
              <a:rPr lang="zh-TW" altLang="en-US" dirty="0"/>
              <a:t>勒索軟體防範安全建議</a:t>
            </a:r>
            <a:r>
              <a:rPr lang="en-US" altLang="zh-TW" sz="3100" dirty="0"/>
              <a:t>(</a:t>
            </a:r>
            <a:r>
              <a:rPr lang="zh-TW" altLang="en-US" sz="3100" dirty="0"/>
              <a:t>續</a:t>
            </a:r>
            <a:r>
              <a:rPr lang="en-US" altLang="zh-TW" sz="3100" dirty="0"/>
              <a:t>)</a:t>
            </a:r>
            <a:endParaRPr lang="zh-TW" altLang="en-US" b="1" dirty="0">
              <a:solidFill>
                <a:srgbClr val="1504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2654424" y="63563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/>
              <a:pPr/>
              <a:t>17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915044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內容版面配置區 6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124744"/>
          <a:ext cx="822960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文字方塊 7"/>
          <p:cNvSpPr txBox="1"/>
          <p:nvPr/>
        </p:nvSpPr>
        <p:spPr>
          <a:xfrm>
            <a:off x="467544" y="6165304"/>
            <a:ext cx="84249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>
                <a:ea typeface="微軟正黑體" panose="020B0604030504040204" pitchFamily="34" charset="-120"/>
              </a:rPr>
              <a:t>資料來源：</a:t>
            </a:r>
            <a:r>
              <a:rPr lang="en-US" altLang="zh-TW" sz="1400" dirty="0">
                <a:ea typeface="微軟正黑體" panose="020B0604030504040204" pitchFamily="34" charset="-120"/>
              </a:rPr>
              <a:t>http://www.jadespring.com.tw/internet-security-center/blog/blog-malware-20151211.html</a:t>
            </a:r>
            <a:endParaRPr lang="zh-TW" altLang="en-US" sz="1400" dirty="0">
              <a:ea typeface="微軟正黑體" panose="020B0604030504040204" pitchFamily="34" charset="-120"/>
            </a:endParaRPr>
          </a:p>
        </p:txBody>
      </p:sp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zh-TW" altLang="en-US" dirty="0"/>
              <a:t>三</a:t>
            </a:r>
            <a:r>
              <a:rPr lang="zh-TW" altLang="en-US" sz="3200" dirty="0"/>
              <a:t>、</a:t>
            </a:r>
            <a:r>
              <a:rPr lang="zh-TW" altLang="en-US" dirty="0"/>
              <a:t>勒索軟體防範安全建議</a:t>
            </a:r>
            <a:r>
              <a:rPr lang="en-US" altLang="zh-TW" sz="3100" dirty="0"/>
              <a:t>(</a:t>
            </a:r>
            <a:r>
              <a:rPr lang="zh-TW" altLang="en-US" sz="3100" dirty="0"/>
              <a:t>續</a:t>
            </a:r>
            <a:r>
              <a:rPr lang="en-US" altLang="zh-TW" sz="3100" dirty="0"/>
              <a:t>)</a:t>
            </a:r>
            <a:endParaRPr lang="zh-TW" altLang="en-US" b="1" dirty="0">
              <a:solidFill>
                <a:srgbClr val="1504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2654424" y="63563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/>
              <a:pPr/>
              <a:t>18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554615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</a:bodyPr>
          <a:lstStyle/>
          <a:p>
            <a:pPr marL="742950" indent="-742950">
              <a:buFont typeface="+mj-lt"/>
              <a:buAutoNum type="arabicPeriod"/>
            </a:pPr>
            <a:r>
              <a:rPr lang="zh-TW" altLang="en-US" b="1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中勒索軟體的因應方法</a:t>
            </a:r>
          </a:p>
        </p:txBody>
      </p:sp>
      <p:graphicFrame>
        <p:nvGraphicFramePr>
          <p:cNvPr id="6" name="內容版面配置區 1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125538"/>
          <a:ext cx="8229600" cy="5111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文字方塊 7"/>
          <p:cNvSpPr txBox="1"/>
          <p:nvPr/>
        </p:nvSpPr>
        <p:spPr>
          <a:xfrm>
            <a:off x="683568" y="6084004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ea typeface="微軟正黑體" panose="020B0604030504040204" pitchFamily="34" charset="-120"/>
              </a:rPr>
              <a:t>資料來源 </a:t>
            </a:r>
            <a:r>
              <a:rPr lang="en-US" altLang="zh-TW" dirty="0">
                <a:ea typeface="微軟正黑體" panose="020B0604030504040204" pitchFamily="34" charset="-120"/>
              </a:rPr>
              <a:t>http://www.ithome.com.tw/tech/101366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pic>
        <p:nvPicPr>
          <p:cNvPr id="15364" name="Picture 4" descr="http://p2.ifengimg.com/a/2016_24/1a86ee658bf549c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350459"/>
            <a:ext cx="2664296" cy="1701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2654424" y="63563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/>
              <a:pPr/>
              <a:t>19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355002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</a:bodyPr>
          <a:lstStyle/>
          <a:p>
            <a:pPr marL="742950" indent="-742950">
              <a:buFont typeface="+mj-lt"/>
              <a:buAutoNum type="arabicPeriod" startAt="2"/>
            </a:pPr>
            <a:r>
              <a:rPr lang="zh-TW" altLang="en-US" b="1" dirty="0">
                <a:solidFill>
                  <a:srgbClr val="1504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如何避免成為勒索軟體的受害者？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/>
              <a:t>開啟電子郵件之前請先仔細看清楚</a:t>
            </a:r>
            <a:endParaRPr lang="en-US" altLang="zh-TW" sz="3200" dirty="0"/>
          </a:p>
          <a:p>
            <a:r>
              <a:rPr lang="zh-TW" altLang="en-US" sz="3200" dirty="0"/>
              <a:t>避免點選不明來源電子郵件內的連結</a:t>
            </a:r>
            <a:endParaRPr lang="en-US" altLang="zh-TW" sz="3200" dirty="0"/>
          </a:p>
          <a:p>
            <a:r>
              <a:rPr lang="zh-TW" altLang="en-US" sz="3200" dirty="0"/>
              <a:t>安裝防毒軟體並定期更新病毒碼</a:t>
            </a:r>
            <a:endParaRPr lang="en-US" altLang="zh-TW" sz="3200" dirty="0"/>
          </a:p>
          <a:p>
            <a:r>
              <a:rPr lang="zh-TW" altLang="en-US" sz="3200" dirty="0"/>
              <a:t>定期更新作業系統、軟體與應用程式</a:t>
            </a:r>
            <a:endParaRPr lang="en-US" altLang="zh-TW" sz="3200" dirty="0"/>
          </a:p>
          <a:p>
            <a:r>
              <a:rPr lang="zh-TW" altLang="en-US" sz="3200" b="1" dirty="0">
                <a:solidFill>
                  <a:srgbClr val="FF0000"/>
                </a:solidFill>
              </a:rPr>
              <a:t>備份、備份、備份</a:t>
            </a:r>
            <a:r>
              <a:rPr lang="zh-TW" altLang="en-US" sz="3200" dirty="0"/>
              <a:t>您的重要檔案</a:t>
            </a:r>
            <a:endParaRPr lang="en-US" altLang="zh-TW" sz="3200" dirty="0"/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>
          <a:xfrm>
            <a:off x="2654424" y="63563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/>
              <a:pPr/>
              <a:t>20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341805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四</a:t>
            </a:r>
            <a:r>
              <a:rPr lang="zh-TW" altLang="en-US" sz="2800" dirty="0"/>
              <a:t>、</a:t>
            </a:r>
            <a:r>
              <a:rPr lang="en-US" altLang="zh-TW" dirty="0"/>
              <a:t>Q&amp;A</a:t>
            </a:r>
            <a:endParaRPr lang="zh-TW" altLang="en-US" dirty="0"/>
          </a:p>
        </p:txBody>
      </p:sp>
      <p:sp>
        <p:nvSpPr>
          <p:cNvPr id="6" name="文字版面配置區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農委會農業金融局</a:t>
            </a:r>
            <a:endParaRPr lang="en-US" altLang="zh-TW" dirty="0"/>
          </a:p>
          <a:p>
            <a:r>
              <a:rPr lang="en-US" altLang="zh-TW" dirty="0"/>
              <a:t>106</a:t>
            </a:r>
            <a:r>
              <a:rPr lang="zh-TW" altLang="zh-TW" dirty="0"/>
              <a:t>年度資訊安全暨資訊軟硬體設備委外維護專案</a:t>
            </a:r>
            <a:br>
              <a:rPr lang="en-US" altLang="zh-TW" dirty="0"/>
            </a:br>
            <a:r>
              <a:rPr lang="zh-TW" altLang="en-US" dirty="0"/>
              <a:t>下半年度主管人員訓練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21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646219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0230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TSC_簡報色彩_Fats Domin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679E71"/>
      </a:accent1>
      <a:accent2>
        <a:srgbClr val="F7F09E"/>
      </a:accent2>
      <a:accent3>
        <a:srgbClr val="FFCC62"/>
      </a:accent3>
      <a:accent4>
        <a:srgbClr val="FF832B"/>
      </a:accent4>
      <a:accent5>
        <a:srgbClr val="F24643"/>
      </a:accent5>
      <a:accent6>
        <a:srgbClr val="F79646"/>
      </a:accent6>
      <a:hlink>
        <a:srgbClr val="0000FF"/>
      </a:hlink>
      <a:folHlink>
        <a:srgbClr val="800080"/>
      </a:folHlink>
    </a:clrScheme>
    <a:fontScheme name="TSC_簡報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4">
            <a:lumMod val="40000"/>
            <a:lumOff val="60000"/>
          </a:schemeClr>
        </a:solidFill>
        <a:ln w="63500"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50800">
          <a:solidFill>
            <a:srgbClr val="FF0000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26970</TotalTime>
  <Words>1296</Words>
  <Application>Microsoft Office PowerPoint</Application>
  <PresentationFormat>如螢幕大小 (4:3)</PresentationFormat>
  <Paragraphs>148</Paragraphs>
  <Slides>23</Slides>
  <Notes>6</Notes>
  <HiddenSlides>0</HiddenSlides>
  <MMClips>0</MMClips>
  <ScaleCrop>false</ScaleCrop>
  <HeadingPairs>
    <vt:vector size="8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23</vt:i4>
      </vt:variant>
      <vt:variant>
        <vt:lpstr>自訂放映</vt:lpstr>
      </vt:variant>
      <vt:variant>
        <vt:i4>1</vt:i4>
      </vt:variant>
    </vt:vector>
  </HeadingPairs>
  <TitlesOfParts>
    <vt:vector size="30" baseType="lpstr">
      <vt:lpstr>微軟正黑體</vt:lpstr>
      <vt:lpstr>新細明體</vt:lpstr>
      <vt:lpstr>Arial</vt:lpstr>
      <vt:lpstr>Calibri</vt:lpstr>
      <vt:lpstr>Wingdings</vt:lpstr>
      <vt:lpstr>Office 佈景主題</vt:lpstr>
      <vt:lpstr>農委會農業金融局 下半年度主管人員訓練</vt:lpstr>
      <vt:lpstr>PowerPoint 簡報</vt:lpstr>
      <vt:lpstr>一、新聞分享暨前次課程回顧</vt:lpstr>
      <vt:lpstr>一、新聞分享暨前次課程回顧</vt:lpstr>
      <vt:lpstr>一、新聞分享暨前次課程回顧(續)</vt:lpstr>
      <vt:lpstr>一、新聞分享暨前次課程回顧(續)</vt:lpstr>
      <vt:lpstr>二、勒索軟體介紹</vt:lpstr>
      <vt:lpstr>二、勒索軟體介紹</vt:lpstr>
      <vt:lpstr>二、勒索軟體介紹(續)</vt:lpstr>
      <vt:lpstr>新聞案例分享 </vt:lpstr>
      <vt:lpstr>勒索軟體入侵途逕 </vt:lpstr>
      <vt:lpstr>勒索軟體入侵途逕(續) </vt:lpstr>
      <vt:lpstr>勒索軟體入侵途逕(續) </vt:lpstr>
      <vt:lpstr>勒索軟體入侵途逕(續) </vt:lpstr>
      <vt:lpstr>勒索軟體入侵途逕(續) </vt:lpstr>
      <vt:lpstr>三、勒索軟體防範安全建議</vt:lpstr>
      <vt:lpstr>三、勒索軟體防範安全建議</vt:lpstr>
      <vt:lpstr>三、勒索軟體防範安全建議(續)</vt:lpstr>
      <vt:lpstr>三、勒索軟體防範安全建議(續)</vt:lpstr>
      <vt:lpstr>中勒索軟體的因應方法</vt:lpstr>
      <vt:lpstr>如何避免成為勒索軟體的受害者？</vt:lpstr>
      <vt:lpstr>四、Q&amp;A</vt:lpstr>
      <vt:lpstr>PowerPoint 簡報</vt:lpstr>
      <vt:lpstr>5/22進度報告</vt:lpstr>
    </vt:vector>
  </TitlesOfParts>
  <Company>德欣寰宇科技股份有限公司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TSC2017簡報範本</dc:title>
  <dc:creator>CT Chen</dc:creator>
  <cp:lastModifiedBy>CT CHEN</cp:lastModifiedBy>
  <cp:revision>386</cp:revision>
  <cp:lastPrinted>2017-02-09T08:42:54Z</cp:lastPrinted>
  <dcterms:created xsi:type="dcterms:W3CDTF">2014-05-05T03:28:54Z</dcterms:created>
  <dcterms:modified xsi:type="dcterms:W3CDTF">2017-08-15T06:09:17Z</dcterms:modified>
</cp:coreProperties>
</file>