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notesMasterIdLst>
    <p:notesMasterId r:id="rId26"/>
  </p:notesMasterIdLst>
  <p:sldIdLst>
    <p:sldId id="256" r:id="rId2"/>
    <p:sldId id="439" r:id="rId3"/>
    <p:sldId id="545" r:id="rId4"/>
    <p:sldId id="608" r:id="rId5"/>
    <p:sldId id="576" r:id="rId6"/>
    <p:sldId id="549" r:id="rId7"/>
    <p:sldId id="551" r:id="rId8"/>
    <p:sldId id="553" r:id="rId9"/>
    <p:sldId id="609" r:id="rId10"/>
    <p:sldId id="554" r:id="rId11"/>
    <p:sldId id="555" r:id="rId12"/>
    <p:sldId id="611" r:id="rId13"/>
    <p:sldId id="563" r:id="rId14"/>
    <p:sldId id="586" r:id="rId15"/>
    <p:sldId id="587" r:id="rId16"/>
    <p:sldId id="588" r:id="rId17"/>
    <p:sldId id="589" r:id="rId18"/>
    <p:sldId id="592" r:id="rId19"/>
    <p:sldId id="594" r:id="rId20"/>
    <p:sldId id="593" r:id="rId21"/>
    <p:sldId id="602" r:id="rId22"/>
    <p:sldId id="486" r:id="rId23"/>
    <p:sldId id="612" r:id="rId24"/>
    <p:sldId id="258" r:id="rId2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79E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85299" autoAdjust="0"/>
  </p:normalViewPr>
  <p:slideViewPr>
    <p:cSldViewPr>
      <p:cViewPr>
        <p:scale>
          <a:sx n="66" d="100"/>
          <a:sy n="66" d="100"/>
        </p:scale>
        <p:origin x="-15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432EAA-730F-4E55-9D2B-41C025D24C4B}" type="datetimeFigureOut">
              <a:rPr lang="zh-TW" altLang="en-US" smtClean="0"/>
              <a:t>2016/7/15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6B597E-F502-4412-9AB9-C6CEC2297BD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6667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trendmicro.com.tw/?p=12412" TargetMode="External"/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global.sitesafety.trendmicro.com/" TargetMode="Externa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200" dirty="0" smtClean="0"/>
              <a:t>2016</a:t>
            </a:r>
            <a:r>
              <a:rPr lang="zh-TW" altLang="zh-TW" sz="1200" dirty="0" smtClean="0"/>
              <a:t>年資安</a:t>
            </a:r>
            <a:r>
              <a:rPr lang="zh-TW" altLang="en-US" sz="1200" dirty="0" smtClean="0"/>
              <a:t>威脅預測</a:t>
            </a:r>
            <a:r>
              <a:rPr lang="zh-TW" altLang="zh-TW" sz="1200" dirty="0" smtClean="0"/>
              <a:t>介紹</a:t>
            </a:r>
            <a:endParaRPr lang="zh-TW" altLang="en-US" sz="1200" dirty="0" smtClean="0"/>
          </a:p>
          <a:p>
            <a:pPr lvl="0" fontAlgn="base"/>
            <a:r>
              <a:rPr lang="zh-TW" altLang="zh-TW" sz="1200" dirty="0" smtClean="0"/>
              <a:t>勒索軟體防範與因應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dirty="0" smtClean="0"/>
              <a:t>密碼設定教學</a:t>
            </a:r>
            <a:endParaRPr lang="zh-TW" altLang="zh-TW" sz="1200" dirty="0" smtClean="0"/>
          </a:p>
          <a:p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Q&amp;A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6B597E-F502-4412-9AB9-C6CEC2297BDB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52308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資料參考來源</a:t>
            </a:r>
            <a:endParaRPr lang="en-US" altLang="zh-TW" dirty="0"/>
          </a:p>
          <a:p>
            <a:r>
              <a:rPr lang="en-US" altLang="zh-TW" dirty="0" smtClean="0"/>
              <a:t>http://www.netadmin.com.tw/article_content.aspx?sn=1512110007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6B597E-F502-4412-9AB9-C6CEC2297BDB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1464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資料參考來源</a:t>
            </a:r>
            <a:endParaRPr lang="en-US" altLang="zh-TW" dirty="0" smtClean="0"/>
          </a:p>
          <a:p>
            <a:r>
              <a:rPr lang="en-US" altLang="zh-TW" dirty="0" smtClean="0"/>
              <a:t>http://www.netadmin.com.tw/article_content.aspx?sn=1512110007</a:t>
            </a:r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6B597E-F502-4412-9AB9-C6CEC2297BDB}" type="slidenum">
              <a:rPr lang="zh-TW" altLang="en-US" smtClean="0">
                <a:solidFill>
                  <a:prstClr val="black"/>
                </a:solidFill>
              </a:rPr>
              <a:pPr/>
              <a:t>3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464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>
                <a:effectLst/>
              </a:rPr>
              <a:t>https://www.youtube.com/watch?v=15FXB2-dJJU</a:t>
            </a:r>
          </a:p>
          <a:p>
            <a:r>
              <a:rPr lang="zh-TW" altLang="en-US" dirty="0" smtClean="0">
                <a:effectLst/>
              </a:rPr>
              <a:t>因為用了第三方的</a:t>
            </a:r>
            <a:r>
              <a:rPr lang="en-US" altLang="zh-TW" dirty="0" err="1" smtClean="0">
                <a:effectLst/>
              </a:rPr>
              <a:t>Xcode</a:t>
            </a:r>
            <a:r>
              <a:rPr lang="zh-TW" altLang="en-US" dirty="0" smtClean="0">
                <a:effectLst/>
              </a:rPr>
              <a:t>開發工具</a:t>
            </a:r>
            <a:endParaRPr lang="en-US" altLang="zh-TW" dirty="0" smtClean="0">
              <a:effectLst/>
            </a:endParaRPr>
          </a:p>
          <a:p>
            <a:endParaRPr lang="en-US" altLang="zh-TW" dirty="0" smtClean="0">
              <a:effectLst/>
            </a:endParaRPr>
          </a:p>
          <a:p>
            <a:endParaRPr lang="en-US" altLang="zh-TW" dirty="0" smtClean="0">
              <a:effectLst/>
            </a:endParaRPr>
          </a:p>
          <a:p>
            <a:r>
              <a:rPr lang="en-US" altLang="zh-TW" dirty="0" smtClean="0">
                <a:effectLst/>
              </a:rPr>
              <a:t>https://www.youtube.com/watch?v=VqDEmYOJ_hs</a:t>
            </a:r>
          </a:p>
          <a:p>
            <a:r>
              <a:rPr lang="zh-TW" altLang="en-US" dirty="0" smtClean="0">
                <a:effectLst/>
              </a:rPr>
              <a:t>因為用了第三方的廣告開發套件</a:t>
            </a:r>
            <a:endParaRPr lang="zh-TW" altLang="en-US" dirty="0">
              <a:effectLst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6B597E-F502-4412-9AB9-C6CEC2297BDB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9287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資料參考來源</a:t>
            </a:r>
            <a:endParaRPr lang="en-US" altLang="zh-TW" dirty="0" smtClean="0"/>
          </a:p>
          <a:p>
            <a:r>
              <a:rPr lang="en-US" altLang="zh-TW" dirty="0" smtClean="0"/>
              <a:t>http://www.netadmin.com.tw/article_content.aspx?sn=1512110007</a:t>
            </a:r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6B597E-F502-4412-9AB9-C6CEC2297BDB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1464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資料參考來源</a:t>
            </a:r>
            <a:endParaRPr lang="en-US" altLang="zh-TW" dirty="0" smtClean="0"/>
          </a:p>
          <a:p>
            <a:r>
              <a:rPr lang="en-US" altLang="zh-TW" dirty="0" smtClean="0"/>
              <a:t>http://www.netadmin.com.tw/article_content.aspx?sn=1512110007</a:t>
            </a:r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6B597E-F502-4412-9AB9-C6CEC2297BDB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1464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資料參考來源</a:t>
            </a:r>
            <a:endParaRPr lang="en-US" altLang="zh-TW" dirty="0" smtClean="0"/>
          </a:p>
          <a:p>
            <a:r>
              <a:rPr lang="en-US" altLang="zh-TW" dirty="0" smtClean="0"/>
              <a:t>http://www.netadmin.com.tw/article_content.aspx?sn=1512110007</a:t>
            </a:r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6B597E-F502-4412-9AB9-C6CEC2297BDB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1464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參考資料來源</a:t>
            </a:r>
            <a:endParaRPr lang="en-US" altLang="zh-TW" dirty="0" smtClean="0"/>
          </a:p>
          <a:p>
            <a:r>
              <a:rPr lang="en-US" altLang="zh-TW" dirty="0" smtClean="0"/>
              <a:t>http://www.ntdtv.com.tw/b5/20160511/video/171408.html?%E4%B8%AD%E5%85%B1%E9%A7%AD%E5%8F%B0%E7%81%A3%E5%9A%B4%E9%87%8D%20%E4%BA%A4%E9%80%9A%E9%83%A8%EF%BC%9A%E9%81%94%E6%BA%96%E6%88%B0%E7%88%AD%E7%A8%8B%E5%BA%A6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6B597E-F502-4412-9AB9-C6CEC2297BDB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62714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資料參考來源</a:t>
            </a:r>
            <a:endParaRPr lang="en-US" altLang="zh-TW" dirty="0" smtClean="0"/>
          </a:p>
          <a:p>
            <a:r>
              <a:rPr lang="en-US" altLang="zh-TW" dirty="0" smtClean="0"/>
              <a:t>http://www.netadmin.com.tw/article_content.aspx?sn=1512110007</a:t>
            </a:r>
            <a:endParaRPr lang="zh-TW" altLang="en-US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6B597E-F502-4412-9AB9-C6CEC2297BDB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1464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資料參考來源</a:t>
            </a:r>
            <a:endParaRPr lang="en-US" altLang="zh-TW" dirty="0" smtClean="0"/>
          </a:p>
          <a:p>
            <a:r>
              <a:rPr lang="en-US" altLang="zh-TW" dirty="0" smtClean="0"/>
              <a:t>http://www.netadmin.com.tw/article_content.aspx?sn=1512110007</a:t>
            </a:r>
            <a:endParaRPr lang="zh-TW" altLang="en-US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6B597E-F502-4412-9AB9-C6CEC2297BDB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1464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資料參考來源</a:t>
            </a:r>
            <a:endParaRPr lang="en-US" altLang="zh-TW" dirty="0" smtClean="0"/>
          </a:p>
          <a:p>
            <a:r>
              <a:rPr lang="en-US" altLang="zh-TW" dirty="0" smtClean="0"/>
              <a:t>http://www.bnext.com.tw/article/view/id/38803</a:t>
            </a:r>
            <a:endParaRPr lang="zh-TW" altLang="en-US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6B597E-F502-4412-9AB9-C6CEC2297BDB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1464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9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14526" indent="-274818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099271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538979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1978688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418396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858104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297813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737520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fld id="{8BD369E3-ABC3-44A7-AB3F-DBB4BF13048F}" type="datetime3">
              <a:rPr lang="en-US" altLang="zh-TW" sz="1100">
                <a:latin typeface="Times New Roman" pitchFamily="18" charset="0"/>
                <a:ea typeface="標楷體" pitchFamily="65" charset="-120"/>
              </a:rPr>
              <a:pPr>
                <a:spcBef>
                  <a:spcPct val="0"/>
                </a:spcBef>
              </a:pPr>
              <a:t>15 July 2016</a:t>
            </a:fld>
            <a:endParaRPr lang="en-US" altLang="zh-TW" sz="110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5363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14526" indent="-274818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099271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538979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1978688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418396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858104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297813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737520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fld id="{C4B20311-A3BF-4592-ABC1-462FE8687386}" type="slidenum">
              <a:rPr lang="en-US" altLang="zh-TW" sz="1100">
                <a:latin typeface="Times New Roman" pitchFamily="18" charset="0"/>
                <a:ea typeface="標楷體" pitchFamily="65" charset="-120"/>
              </a:rPr>
              <a:pPr>
                <a:spcBef>
                  <a:spcPct val="0"/>
                </a:spcBef>
              </a:pPr>
              <a:t>13</a:t>
            </a:fld>
            <a:endParaRPr lang="en-US" altLang="zh-TW" sz="110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536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lnSpc>
                <a:spcPct val="130000"/>
              </a:lnSpc>
            </a:pPr>
            <a:r>
              <a:rPr lang="zh-TW" altLang="en-US" dirty="0"/>
              <a:t>參考資料來源</a:t>
            </a:r>
            <a:endParaRPr lang="en-US" altLang="zh-TW" dirty="0"/>
          </a:p>
          <a:p>
            <a:pPr eaLnBrk="1" hangingPunct="1">
              <a:lnSpc>
                <a:spcPct val="130000"/>
              </a:lnSpc>
            </a:pPr>
            <a:r>
              <a:rPr lang="en-US" altLang="zh-TW" dirty="0"/>
              <a:t>http://</a:t>
            </a:r>
            <a:r>
              <a:rPr lang="en-US" altLang="zh-TW" dirty="0" smtClean="0"/>
              <a:t>www.chinatimes.com/newspapers/20160308000107-260203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525728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9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14526" indent="-274818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099271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538979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1978688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418396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858104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297813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737520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fld id="{8BD369E3-ABC3-44A7-AB3F-DBB4BF13048F}" type="datetime3">
              <a:rPr lang="en-US" altLang="zh-TW" sz="1100">
                <a:latin typeface="Times New Roman" pitchFamily="18" charset="0"/>
                <a:ea typeface="標楷體" pitchFamily="65" charset="-120"/>
              </a:rPr>
              <a:pPr>
                <a:spcBef>
                  <a:spcPct val="0"/>
                </a:spcBef>
              </a:pPr>
              <a:t>15 July 2016</a:t>
            </a:fld>
            <a:endParaRPr lang="en-US" altLang="zh-TW" sz="110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5363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14526" indent="-274818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099271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538979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1978688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418396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858104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297813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737520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fld id="{C4B20311-A3BF-4592-ABC1-462FE8687386}" type="slidenum">
              <a:rPr lang="en-US" altLang="zh-TW" sz="1100">
                <a:latin typeface="Times New Roman" pitchFamily="18" charset="0"/>
                <a:ea typeface="標楷體" pitchFamily="65" charset="-120"/>
              </a:rPr>
              <a:pPr>
                <a:spcBef>
                  <a:spcPct val="0"/>
                </a:spcBef>
              </a:pPr>
              <a:t>14</a:t>
            </a:fld>
            <a:endParaRPr lang="en-US" altLang="zh-TW" sz="110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536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綁架惡意程式之危害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http://www.cloud.taipei.gov.tw/web_tgi_getContent?ClassCode=40000004&amp;CategoryCode=MA01&amp;rowId=GIP_128665147&amp;orderBy=2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6405662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9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14526" indent="-274818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099271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538979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1978688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418396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858104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297813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737520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fld id="{8BD369E3-ABC3-44A7-AB3F-DBB4BF13048F}" type="datetime3">
              <a:rPr lang="en-US" altLang="zh-TW" sz="1100">
                <a:latin typeface="Times New Roman" pitchFamily="18" charset="0"/>
                <a:ea typeface="標楷體" pitchFamily="65" charset="-120"/>
              </a:rPr>
              <a:pPr>
                <a:spcBef>
                  <a:spcPct val="0"/>
                </a:spcBef>
              </a:pPr>
              <a:t>15 July 2016</a:t>
            </a:fld>
            <a:endParaRPr lang="en-US" altLang="zh-TW" sz="110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5363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14526" indent="-274818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099271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538979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1978688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418396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858104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297813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737520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fld id="{C4B20311-A3BF-4592-ABC1-462FE8687386}" type="slidenum">
              <a:rPr lang="en-US" altLang="zh-TW" sz="1100">
                <a:latin typeface="Times New Roman" pitchFamily="18" charset="0"/>
                <a:ea typeface="標楷體" pitchFamily="65" charset="-120"/>
              </a:rPr>
              <a:pPr>
                <a:spcBef>
                  <a:spcPct val="0"/>
                </a:spcBef>
              </a:pPr>
              <a:t>15</a:t>
            </a:fld>
            <a:endParaRPr lang="en-US" altLang="zh-TW" sz="110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536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 smtClean="0"/>
              <a:t>http://ascc.sinica.edu.tw/iascc/articals.php?_section=2.3&amp;_op=?articalID:8765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5018679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9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14526" indent="-274818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099271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538979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1978688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418396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858104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297813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737520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fld id="{8BD369E3-ABC3-44A7-AB3F-DBB4BF13048F}" type="datetime3">
              <a:rPr lang="en-US" altLang="zh-TW" sz="1100">
                <a:latin typeface="Times New Roman" pitchFamily="18" charset="0"/>
                <a:ea typeface="標楷體" pitchFamily="65" charset="-120"/>
              </a:rPr>
              <a:pPr>
                <a:spcBef>
                  <a:spcPct val="0"/>
                </a:spcBef>
              </a:pPr>
              <a:t>15 July 2016</a:t>
            </a:fld>
            <a:endParaRPr lang="en-US" altLang="zh-TW" sz="110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5363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14526" indent="-274818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099271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538979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1978688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418396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858104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297813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737520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fld id="{C4B20311-A3BF-4592-ABC1-462FE8687386}" type="slidenum">
              <a:rPr lang="en-US" altLang="zh-TW" sz="1100">
                <a:latin typeface="Times New Roman" pitchFamily="18" charset="0"/>
                <a:ea typeface="標楷體" pitchFamily="65" charset="-120"/>
              </a:rPr>
              <a:pPr>
                <a:spcBef>
                  <a:spcPct val="0"/>
                </a:spcBef>
              </a:pPr>
              <a:t>16</a:t>
            </a:fld>
            <a:endParaRPr lang="en-US" altLang="zh-TW" sz="110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536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勒索病毒入侵電腦 古坑公所無奈</a:t>
            </a:r>
          </a:p>
          <a:p>
            <a:pPr marL="0" marR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 smtClean="0"/>
              <a:t>http://news.ltn.com.tw/news/local/paper/936011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3906259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9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14526" indent="-274818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099271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538979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1978688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418396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858104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297813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737520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fld id="{8BD369E3-ABC3-44A7-AB3F-DBB4BF13048F}" type="datetime3">
              <a:rPr lang="en-US" altLang="zh-TW" sz="1100">
                <a:latin typeface="Times New Roman" pitchFamily="18" charset="0"/>
                <a:ea typeface="標楷體" pitchFamily="65" charset="-120"/>
              </a:rPr>
              <a:pPr>
                <a:spcBef>
                  <a:spcPct val="0"/>
                </a:spcBef>
              </a:pPr>
              <a:t>15 July 2016</a:t>
            </a:fld>
            <a:endParaRPr lang="en-US" altLang="zh-TW" sz="110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5363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14526" indent="-274818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099271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538979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1978688" indent="-219854" defTabSz="952702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418396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858104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297813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737520" indent="-219854" defTabSz="95270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fld id="{C4B20311-A3BF-4592-ABC1-462FE8687386}" type="slidenum">
              <a:rPr lang="en-US" altLang="zh-TW" sz="1100">
                <a:latin typeface="Times New Roman" pitchFamily="18" charset="0"/>
                <a:ea typeface="標楷體" pitchFamily="65" charset="-120"/>
              </a:rPr>
              <a:pPr>
                <a:spcBef>
                  <a:spcPct val="0"/>
                </a:spcBef>
              </a:pPr>
              <a:t>17</a:t>
            </a:fld>
            <a:endParaRPr lang="en-US" altLang="zh-TW" sz="110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536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勒索病毒入侵電腦 古坑公所無奈</a:t>
            </a:r>
          </a:p>
          <a:p>
            <a:pPr marL="0" marR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 smtClean="0"/>
              <a:t>http://news.ltn.com.tw/news/local/paper/936011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3906259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4B2F9055-1AD6-491C-9D83-A99758F5B78B}" type="datetime3">
              <a:rPr lang="en-US" smtClean="0"/>
              <a:pPr>
                <a:defRPr/>
              </a:pPr>
              <a:t>15 July 2016</a:t>
            </a:fld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B371238-893A-4D4A-9592-96A78B491923}" type="slidenum">
              <a:rPr lang="en-US" altLang="zh-TW" smtClean="0"/>
              <a:pPr>
                <a:defRPr/>
              </a:pPr>
              <a:t>18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890255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4B2F9055-1AD6-491C-9D83-A99758F5B78B}" type="datetime3">
              <a:rPr lang="en-US" smtClean="0"/>
              <a:pPr>
                <a:defRPr/>
              </a:pPr>
              <a:t>15 July 2016</a:t>
            </a:fld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B371238-893A-4D4A-9592-96A78B491923}" type="slidenum">
              <a:rPr lang="en-US" altLang="zh-TW" smtClean="0"/>
              <a:pPr>
                <a:defRPr/>
              </a:pPr>
              <a:t>19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890255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b="1" dirty="0" smtClean="0"/>
              <a:t>http://blog.trendmicro.com.tw/?p=12412</a:t>
            </a:r>
          </a:p>
          <a:p>
            <a:endParaRPr lang="en-US" altLang="zh-TW" b="1" dirty="0" smtClean="0"/>
          </a:p>
          <a:p>
            <a:r>
              <a:rPr lang="zh-TW" altLang="en-US" b="1" dirty="0" smtClean="0"/>
              <a:t>您如何避免自己成為勒索程式的受害者？</a:t>
            </a:r>
            <a:endParaRPr lang="en-US" altLang="zh-TW" b="1" dirty="0" smtClean="0"/>
          </a:p>
          <a:p>
            <a:r>
              <a:rPr lang="zh-TW" altLang="en-US" dirty="0" smtClean="0"/>
              <a:t>儘管勒索程式相當危險，但只要提高警覺，隨時留意</a:t>
            </a:r>
            <a:r>
              <a:rPr lang="zh-TW" altLang="en-US" dirty="0" smtClean="0">
                <a:hlinkClick r:id="rId3"/>
              </a:rPr>
              <a:t>勒索軟體 </a:t>
            </a:r>
            <a:r>
              <a:rPr lang="en-US" altLang="zh-TW" dirty="0" smtClean="0">
                <a:hlinkClick r:id="rId3"/>
              </a:rPr>
              <a:t>Ransomware</a:t>
            </a:r>
            <a:r>
              <a:rPr lang="zh-TW" altLang="en-US" dirty="0" smtClean="0"/>
              <a:t>的最新動態，對於保護資料和電腦就有很大幫助。以下是一些防範這類潛在攻擊的實用秘訣：</a:t>
            </a:r>
          </a:p>
          <a:p>
            <a:r>
              <a:rPr lang="zh-TW" altLang="en-US" b="1" dirty="0" smtClean="0"/>
              <a:t>開啟電子郵件之前請先仔細看清楚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zh-TW" altLang="en-US" dirty="0" smtClean="0"/>
              <a:t>小心不明來源的電子郵件，您可直接向寄件人求證他們是否寄了這樣一封訊息給您。</a:t>
            </a:r>
          </a:p>
          <a:p>
            <a:r>
              <a:rPr lang="zh-TW" altLang="en-US" b="1" dirty="0" smtClean="0"/>
              <a:t>避免點選不明來源電子郵件內的連結</a:t>
            </a:r>
            <a:br>
              <a:rPr lang="zh-TW" altLang="en-US" b="1" dirty="0" smtClean="0"/>
            </a:br>
            <a:r>
              <a:rPr lang="zh-TW" altLang="en-US" dirty="0" smtClean="0"/>
              <a:t>這類社交工程技巧經常會導致使用者下載到</a:t>
            </a:r>
            <a:r>
              <a:rPr lang="zh-TW" altLang="en-US" dirty="0" smtClean="0">
                <a:hlinkClick r:id="rId3"/>
              </a:rPr>
              <a:t>勒索軟體 </a:t>
            </a:r>
            <a:r>
              <a:rPr lang="en-US" altLang="zh-TW" dirty="0" smtClean="0">
                <a:hlinkClick r:id="rId3"/>
              </a:rPr>
              <a:t>Ransomware</a:t>
            </a:r>
            <a:r>
              <a:rPr lang="zh-TW" altLang="en-US" dirty="0" smtClean="0"/>
              <a:t>。此外，還要小心那些要求您輸入圖片中文字的網站，因為它們可能暗藏勒索程式攻擊。若要確認其真實性，您可利用</a:t>
            </a:r>
            <a:r>
              <a:rPr lang="zh-TW" altLang="en-US" dirty="0" smtClean="0">
                <a:hlinkClick r:id="rId4"/>
              </a:rPr>
              <a:t>趨勢科技網站安全檢測中心 </a:t>
            </a:r>
            <a:r>
              <a:rPr lang="en-US" altLang="zh-TW" dirty="0" smtClean="0">
                <a:hlinkClick r:id="rId4"/>
              </a:rPr>
              <a:t>(Site Safety Center)</a:t>
            </a:r>
            <a:r>
              <a:rPr lang="zh-TW" altLang="en-US" dirty="0" smtClean="0"/>
              <a:t> 這類免費的服務來驗證一下該網站的信譽。</a:t>
            </a:r>
          </a:p>
          <a:p>
            <a:r>
              <a:rPr lang="zh-TW" altLang="en-US" b="1" dirty="0" smtClean="0"/>
              <a:t>備份您的重要檔案</a:t>
            </a:r>
            <a:br>
              <a:rPr lang="zh-TW" altLang="en-US" b="1" dirty="0" smtClean="0"/>
            </a:br>
            <a:r>
              <a:rPr lang="zh-TW" altLang="en-US" dirty="0" smtClean="0"/>
              <a:t>雖然預防重於治療，但若您的重要檔案都已備份，您至少可以將</a:t>
            </a:r>
            <a:r>
              <a:rPr lang="zh-TW" altLang="en-US" dirty="0" smtClean="0">
                <a:hlinkClick r:id="rId3"/>
              </a:rPr>
              <a:t>勒索軟體 </a:t>
            </a:r>
            <a:r>
              <a:rPr lang="en-US" altLang="zh-TW" dirty="0" smtClean="0">
                <a:hlinkClick r:id="rId3"/>
              </a:rPr>
              <a:t>Ransomware</a:t>
            </a:r>
            <a:r>
              <a:rPr lang="zh-TW" altLang="en-US" dirty="0" smtClean="0"/>
              <a:t>的傷害降至最低。雖然系統被鎖住還是一件不幸的事，但至少不會是一場災難，因為您還可以復原重要的檔案。請遵守 </a:t>
            </a:r>
            <a:r>
              <a:rPr lang="en-US" altLang="zh-TW" dirty="0" smtClean="0"/>
              <a:t>3-2-1 </a:t>
            </a:r>
            <a:r>
              <a:rPr lang="zh-TW" altLang="en-US" dirty="0" smtClean="0"/>
              <a:t>備份原則：</a:t>
            </a:r>
            <a:r>
              <a:rPr lang="en-US" altLang="zh-TW" i="1" dirty="0" smtClean="0"/>
              <a:t>3</a:t>
            </a:r>
            <a:r>
              <a:rPr lang="zh-TW" altLang="en-US" dirty="0" smtClean="0"/>
              <a:t> 份備份、</a:t>
            </a:r>
            <a:r>
              <a:rPr lang="en-US" altLang="zh-TW" i="1" dirty="0" smtClean="0"/>
              <a:t>2</a:t>
            </a:r>
            <a:r>
              <a:rPr lang="zh-TW" altLang="en-US" dirty="0" smtClean="0"/>
              <a:t> 種不同儲存媒體、</a:t>
            </a:r>
            <a:r>
              <a:rPr lang="en-US" altLang="zh-TW" i="1" dirty="0" smtClean="0"/>
              <a:t>1</a:t>
            </a:r>
            <a:r>
              <a:rPr lang="zh-TW" altLang="en-US" dirty="0" smtClean="0"/>
              <a:t> 個不同的存放地點。</a:t>
            </a:r>
          </a:p>
          <a:p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4B2F9055-1AD6-491C-9D83-A99758F5B78B}" type="datetime3">
              <a:rPr lang="en-US" smtClean="0"/>
              <a:pPr>
                <a:defRPr/>
              </a:pPr>
              <a:t>15 July 2016</a:t>
            </a:fld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B371238-893A-4D4A-9592-96A78B491923}" type="slidenum">
              <a:rPr lang="en-US" altLang="zh-TW" smtClean="0"/>
              <a:pPr>
                <a:defRPr/>
              </a:pPr>
              <a:t>20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890255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4B2F9055-1AD6-491C-9D83-A99758F5B78B}" type="datetime3">
              <a:rPr lang="en-US" smtClean="0">
                <a:solidFill>
                  <a:prstClr val="black"/>
                </a:solidFill>
              </a:rPr>
              <a:pPr>
                <a:defRPr/>
              </a:pPr>
              <a:t>15 July 2016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B371238-893A-4D4A-9592-96A78B491923}" type="slidenum">
              <a:rPr lang="en-US" altLang="zh-TW" smtClean="0">
                <a:solidFill>
                  <a:prstClr val="black"/>
                </a:solidFill>
              </a:rPr>
              <a:pPr>
                <a:defRPr/>
              </a:pPr>
              <a:t>22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0255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03448" y="3886200"/>
            <a:ext cx="7840960" cy="1559024"/>
          </a:xfrm>
        </p:spPr>
        <p:txBody>
          <a:bodyPr/>
          <a:lstStyle>
            <a:lvl1pPr marL="0" indent="0" algn="l">
              <a:buNone/>
              <a:defRPr b="1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Picture 5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448" y="332656"/>
            <a:ext cx="2748600" cy="844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矩形 7"/>
          <p:cNvSpPr/>
          <p:nvPr userDrawn="1"/>
        </p:nvSpPr>
        <p:spPr>
          <a:xfrm>
            <a:off x="0" y="1484784"/>
            <a:ext cx="9144000" cy="2136190"/>
          </a:xfrm>
          <a:prstGeom prst="rect">
            <a:avLst/>
          </a:prstGeom>
          <a:solidFill>
            <a:srgbClr val="679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03448" y="1793887"/>
            <a:ext cx="5688632" cy="1470025"/>
          </a:xfrm>
        </p:spPr>
        <p:txBody>
          <a:bodyPr/>
          <a:lstStyle>
            <a:lvl1pPr algn="l">
              <a:defRPr b="1">
                <a:solidFill>
                  <a:schemeClr val="bg1"/>
                </a:solidFill>
              </a:defRPr>
            </a:lvl1pPr>
          </a:lstStyle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Copyright©2014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grpSp>
        <p:nvGrpSpPr>
          <p:cNvPr id="30" name="群組 29"/>
          <p:cNvGrpSpPr/>
          <p:nvPr userDrawn="1"/>
        </p:nvGrpSpPr>
        <p:grpSpPr>
          <a:xfrm>
            <a:off x="457200" y="1304764"/>
            <a:ext cx="8219256" cy="1008112"/>
            <a:chOff x="457200" y="1124744"/>
            <a:chExt cx="8219256" cy="1008112"/>
          </a:xfrm>
        </p:grpSpPr>
        <p:sp>
          <p:nvSpPr>
            <p:cNvPr id="5" name="矩形 4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" name="矩形 20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8" name="矩形 27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rgbClr val="679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7" name="群組 36"/>
          <p:cNvGrpSpPr/>
          <p:nvPr userDrawn="1"/>
        </p:nvGrpSpPr>
        <p:grpSpPr>
          <a:xfrm>
            <a:off x="457200" y="2636912"/>
            <a:ext cx="8219256" cy="1008112"/>
            <a:chOff x="457200" y="1124744"/>
            <a:chExt cx="8219256" cy="1008112"/>
          </a:xfrm>
        </p:grpSpPr>
        <p:sp>
          <p:nvSpPr>
            <p:cNvPr id="38" name="矩形 37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" name="矩形 38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1" name="群組 40"/>
          <p:cNvGrpSpPr/>
          <p:nvPr userDrawn="1"/>
        </p:nvGrpSpPr>
        <p:grpSpPr>
          <a:xfrm>
            <a:off x="457200" y="3969060"/>
            <a:ext cx="8219256" cy="1008112"/>
            <a:chOff x="457200" y="1124744"/>
            <a:chExt cx="8219256" cy="1008112"/>
          </a:xfrm>
        </p:grpSpPr>
        <p:sp>
          <p:nvSpPr>
            <p:cNvPr id="42" name="矩形 41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" name="矩形 42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50" name="標題 1"/>
          <p:cNvSpPr txBox="1">
            <a:spLocks/>
          </p:cNvSpPr>
          <p:nvPr userDrawn="1"/>
        </p:nvSpPr>
        <p:spPr>
          <a:xfrm>
            <a:off x="457200" y="130325"/>
            <a:ext cx="8229600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/>
              <a:t>簡報大綱</a:t>
            </a:r>
            <a:endParaRPr lang="zh-TW" altLang="en-US" dirty="0"/>
          </a:p>
        </p:txBody>
      </p:sp>
      <p:sp>
        <p:nvSpPr>
          <p:cNvPr id="59" name="標題 1"/>
          <p:cNvSpPr txBox="1">
            <a:spLocks/>
          </p:cNvSpPr>
          <p:nvPr userDrawn="1"/>
        </p:nvSpPr>
        <p:spPr>
          <a:xfrm>
            <a:off x="457200" y="4113076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 smtClean="0">
                <a:solidFill>
                  <a:schemeClr val="tx1"/>
                </a:solidFill>
              </a:rPr>
              <a:t>三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0" name="標題 1"/>
          <p:cNvSpPr txBox="1">
            <a:spLocks/>
          </p:cNvSpPr>
          <p:nvPr userDrawn="1"/>
        </p:nvSpPr>
        <p:spPr>
          <a:xfrm>
            <a:off x="457200" y="2780928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 smtClean="0">
                <a:solidFill>
                  <a:schemeClr val="tx1"/>
                </a:solidFill>
              </a:rPr>
              <a:t>二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1" name="標題 1"/>
          <p:cNvSpPr txBox="1">
            <a:spLocks/>
          </p:cNvSpPr>
          <p:nvPr userDrawn="1"/>
        </p:nvSpPr>
        <p:spPr>
          <a:xfrm>
            <a:off x="457200" y="1448780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 smtClean="0">
                <a:solidFill>
                  <a:schemeClr val="tx1"/>
                </a:solidFill>
              </a:rPr>
              <a:t>一</a:t>
            </a:r>
            <a:endParaRPr lang="zh-TW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776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Copyright©2014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grpSp>
        <p:nvGrpSpPr>
          <p:cNvPr id="30" name="群組 29"/>
          <p:cNvGrpSpPr/>
          <p:nvPr userDrawn="1"/>
        </p:nvGrpSpPr>
        <p:grpSpPr>
          <a:xfrm>
            <a:off x="457200" y="1304764"/>
            <a:ext cx="8219256" cy="1008112"/>
            <a:chOff x="457200" y="1124744"/>
            <a:chExt cx="8219256" cy="1008112"/>
          </a:xfrm>
        </p:grpSpPr>
        <p:sp>
          <p:nvSpPr>
            <p:cNvPr id="5" name="矩形 4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" name="矩形 20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8" name="矩形 27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rgbClr val="679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7" name="群組 36"/>
          <p:cNvGrpSpPr/>
          <p:nvPr userDrawn="1"/>
        </p:nvGrpSpPr>
        <p:grpSpPr>
          <a:xfrm>
            <a:off x="457200" y="2636912"/>
            <a:ext cx="8219256" cy="1008112"/>
            <a:chOff x="457200" y="1124744"/>
            <a:chExt cx="8219256" cy="1008112"/>
          </a:xfrm>
        </p:grpSpPr>
        <p:sp>
          <p:nvSpPr>
            <p:cNvPr id="38" name="矩形 37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" name="矩形 38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1" name="群組 40"/>
          <p:cNvGrpSpPr/>
          <p:nvPr userDrawn="1"/>
        </p:nvGrpSpPr>
        <p:grpSpPr>
          <a:xfrm>
            <a:off x="457200" y="3969060"/>
            <a:ext cx="8219256" cy="1008112"/>
            <a:chOff x="457200" y="1124744"/>
            <a:chExt cx="8219256" cy="1008112"/>
          </a:xfrm>
        </p:grpSpPr>
        <p:sp>
          <p:nvSpPr>
            <p:cNvPr id="42" name="矩形 41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" name="矩形 42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4" name="群組 43"/>
          <p:cNvGrpSpPr/>
          <p:nvPr userDrawn="1"/>
        </p:nvGrpSpPr>
        <p:grpSpPr>
          <a:xfrm>
            <a:off x="457200" y="5301208"/>
            <a:ext cx="8219256" cy="1008112"/>
            <a:chOff x="457200" y="1124744"/>
            <a:chExt cx="8219256" cy="1008112"/>
          </a:xfrm>
        </p:grpSpPr>
        <p:sp>
          <p:nvSpPr>
            <p:cNvPr id="45" name="矩形 44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" name="矩形 45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50" name="標題 1"/>
          <p:cNvSpPr txBox="1">
            <a:spLocks/>
          </p:cNvSpPr>
          <p:nvPr userDrawn="1"/>
        </p:nvSpPr>
        <p:spPr>
          <a:xfrm>
            <a:off x="457200" y="130325"/>
            <a:ext cx="8229600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/>
              <a:t>簡報大綱</a:t>
            </a:r>
            <a:endParaRPr lang="zh-TW" altLang="en-US" dirty="0"/>
          </a:p>
        </p:txBody>
      </p:sp>
      <p:sp>
        <p:nvSpPr>
          <p:cNvPr id="58" name="標題 1"/>
          <p:cNvSpPr txBox="1">
            <a:spLocks/>
          </p:cNvSpPr>
          <p:nvPr userDrawn="1"/>
        </p:nvSpPr>
        <p:spPr>
          <a:xfrm>
            <a:off x="457200" y="5445224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 smtClean="0">
                <a:solidFill>
                  <a:schemeClr val="tx1"/>
                </a:solidFill>
              </a:rPr>
              <a:t>四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59" name="標題 1"/>
          <p:cNvSpPr txBox="1">
            <a:spLocks/>
          </p:cNvSpPr>
          <p:nvPr userDrawn="1"/>
        </p:nvSpPr>
        <p:spPr>
          <a:xfrm>
            <a:off x="457200" y="4113076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 smtClean="0">
                <a:solidFill>
                  <a:schemeClr val="tx1"/>
                </a:solidFill>
              </a:rPr>
              <a:t>三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0" name="標題 1"/>
          <p:cNvSpPr txBox="1">
            <a:spLocks/>
          </p:cNvSpPr>
          <p:nvPr userDrawn="1"/>
        </p:nvSpPr>
        <p:spPr>
          <a:xfrm>
            <a:off x="457200" y="2780928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 smtClean="0">
                <a:solidFill>
                  <a:schemeClr val="tx1"/>
                </a:solidFill>
              </a:rPr>
              <a:t>二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1" name="標題 1"/>
          <p:cNvSpPr txBox="1">
            <a:spLocks/>
          </p:cNvSpPr>
          <p:nvPr userDrawn="1"/>
        </p:nvSpPr>
        <p:spPr>
          <a:xfrm>
            <a:off x="457200" y="1448780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 smtClean="0">
                <a:solidFill>
                  <a:schemeClr val="tx1"/>
                </a:solidFill>
              </a:rPr>
              <a:t>一</a:t>
            </a:r>
            <a:endParaRPr lang="zh-TW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3465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/>
          <p:cNvGrpSpPr/>
          <p:nvPr userDrawn="1"/>
        </p:nvGrpSpPr>
        <p:grpSpPr>
          <a:xfrm>
            <a:off x="467544" y="5373215"/>
            <a:ext cx="8219256" cy="864095"/>
            <a:chOff x="457200" y="1124744"/>
            <a:chExt cx="8219256" cy="1008112"/>
          </a:xfrm>
        </p:grpSpPr>
        <p:sp>
          <p:nvSpPr>
            <p:cNvPr id="24" name="矩形 23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5" name="矩形 24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Copyright©2016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grpSp>
        <p:nvGrpSpPr>
          <p:cNvPr id="30" name="群組 29"/>
          <p:cNvGrpSpPr/>
          <p:nvPr userDrawn="1"/>
        </p:nvGrpSpPr>
        <p:grpSpPr>
          <a:xfrm>
            <a:off x="467544" y="1167949"/>
            <a:ext cx="8219256" cy="864095"/>
            <a:chOff x="457200" y="1124744"/>
            <a:chExt cx="8219256" cy="1008112"/>
          </a:xfrm>
        </p:grpSpPr>
        <p:sp>
          <p:nvSpPr>
            <p:cNvPr id="5" name="矩形 4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" name="矩形 20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8" name="矩形 27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rgbClr val="679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7" name="群組 36"/>
          <p:cNvGrpSpPr/>
          <p:nvPr userDrawn="1"/>
        </p:nvGrpSpPr>
        <p:grpSpPr>
          <a:xfrm>
            <a:off x="467544" y="2219265"/>
            <a:ext cx="8219256" cy="864095"/>
            <a:chOff x="457200" y="1124744"/>
            <a:chExt cx="8219256" cy="1008112"/>
          </a:xfrm>
        </p:grpSpPr>
        <p:sp>
          <p:nvSpPr>
            <p:cNvPr id="38" name="矩形 37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" name="矩形 38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1" name="群組 40"/>
          <p:cNvGrpSpPr/>
          <p:nvPr userDrawn="1"/>
        </p:nvGrpSpPr>
        <p:grpSpPr>
          <a:xfrm>
            <a:off x="467544" y="3270581"/>
            <a:ext cx="8219256" cy="864095"/>
            <a:chOff x="457200" y="1124744"/>
            <a:chExt cx="8219256" cy="1008112"/>
          </a:xfrm>
        </p:grpSpPr>
        <p:sp>
          <p:nvSpPr>
            <p:cNvPr id="42" name="矩形 41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" name="矩形 42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4" name="群組 43"/>
          <p:cNvGrpSpPr/>
          <p:nvPr userDrawn="1"/>
        </p:nvGrpSpPr>
        <p:grpSpPr>
          <a:xfrm>
            <a:off x="467544" y="4321897"/>
            <a:ext cx="8219256" cy="864095"/>
            <a:chOff x="457200" y="1124744"/>
            <a:chExt cx="8219256" cy="1008112"/>
          </a:xfrm>
        </p:grpSpPr>
        <p:sp>
          <p:nvSpPr>
            <p:cNvPr id="45" name="矩形 44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" name="矩形 45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50" name="標題 1"/>
          <p:cNvSpPr txBox="1">
            <a:spLocks/>
          </p:cNvSpPr>
          <p:nvPr userDrawn="1"/>
        </p:nvSpPr>
        <p:spPr>
          <a:xfrm>
            <a:off x="457200" y="130325"/>
            <a:ext cx="8229600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/>
              <a:t>簡報大綱</a:t>
            </a:r>
            <a:endParaRPr lang="zh-TW" altLang="en-US" dirty="0"/>
          </a:p>
        </p:txBody>
      </p:sp>
      <p:sp>
        <p:nvSpPr>
          <p:cNvPr id="58" name="標題 1"/>
          <p:cNvSpPr txBox="1">
            <a:spLocks/>
          </p:cNvSpPr>
          <p:nvPr userDrawn="1"/>
        </p:nvSpPr>
        <p:spPr>
          <a:xfrm>
            <a:off x="457200" y="5446578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 smtClean="0">
                <a:solidFill>
                  <a:schemeClr val="tx1"/>
                </a:solidFill>
              </a:rPr>
              <a:t>五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59" name="標題 1"/>
          <p:cNvSpPr txBox="1">
            <a:spLocks/>
          </p:cNvSpPr>
          <p:nvPr userDrawn="1"/>
        </p:nvSpPr>
        <p:spPr>
          <a:xfrm>
            <a:off x="467544" y="3342588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 smtClean="0">
                <a:solidFill>
                  <a:schemeClr val="tx1"/>
                </a:solidFill>
              </a:rPr>
              <a:t>三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0" name="標題 1"/>
          <p:cNvSpPr txBox="1">
            <a:spLocks/>
          </p:cNvSpPr>
          <p:nvPr userDrawn="1"/>
        </p:nvSpPr>
        <p:spPr>
          <a:xfrm>
            <a:off x="467544" y="2291272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 smtClean="0">
                <a:solidFill>
                  <a:schemeClr val="tx1"/>
                </a:solidFill>
              </a:rPr>
              <a:t>二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1" name="標題 1"/>
          <p:cNvSpPr txBox="1">
            <a:spLocks/>
          </p:cNvSpPr>
          <p:nvPr userDrawn="1"/>
        </p:nvSpPr>
        <p:spPr>
          <a:xfrm>
            <a:off x="457200" y="1239956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 smtClean="0">
                <a:solidFill>
                  <a:schemeClr val="tx1"/>
                </a:solidFill>
              </a:rPr>
              <a:t>一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32" name="標題 1"/>
          <p:cNvSpPr txBox="1">
            <a:spLocks/>
          </p:cNvSpPr>
          <p:nvPr userDrawn="1"/>
        </p:nvSpPr>
        <p:spPr>
          <a:xfrm>
            <a:off x="467544" y="4393904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 smtClean="0">
                <a:solidFill>
                  <a:schemeClr val="tx1"/>
                </a:solidFill>
              </a:rPr>
              <a:t>四</a:t>
            </a:r>
            <a:endParaRPr lang="zh-TW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7740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4386370"/>
            <a:ext cx="9144000" cy="14127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ctr"/>
          <a:lstStyle>
            <a:lvl1pPr algn="r">
              <a:defRPr sz="4000" b="1" cap="all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1256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434493"/>
            <a:ext cx="2133600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Copyright©2016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434493"/>
            <a:ext cx="2133600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Copyright©2016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35234880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1256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434493"/>
            <a:ext cx="2133600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Copyright©2014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2914641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434493"/>
            <a:ext cx="2133600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Copyright©2014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1781802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7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1256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434493"/>
            <a:ext cx="2133600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Copyright©2014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23516831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434493"/>
            <a:ext cx="2133600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Copyright©2014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1778728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434493"/>
            <a:ext cx="2133600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Copyright©2014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28007510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3722" y="2780928"/>
            <a:ext cx="4220548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617874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004773E-12FC-49DD-B367-7B221FD4B298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62408453"/>
      </p:ext>
    </p:extLst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9" r:id="rId2"/>
    <p:sldLayoutId id="2147483661" r:id="rId3"/>
    <p:sldLayoutId id="2147483665" r:id="rId4"/>
    <p:sldLayoutId id="2147483651" r:id="rId5"/>
    <p:sldLayoutId id="2147483650" r:id="rId6"/>
    <p:sldLayoutId id="2147483660" r:id="rId7"/>
    <p:sldLayoutId id="2147483663" r:id="rId8"/>
    <p:sldLayoutId id="2147483666" r:id="rId9"/>
    <p:sldLayoutId id="2147483667" r:id="rId10"/>
    <p:sldLayoutId id="2147483668" r:id="rId11"/>
    <p:sldLayoutId id="2147483664" r:id="rId12"/>
    <p:sldLayoutId id="2147483662" r:id="rId13"/>
    <p:sldLayoutId id="2147483652" r:id="rId14"/>
    <p:sldLayoutId id="2147483653" r:id="rId15"/>
    <p:sldLayoutId id="2147483656" r:id="rId16"/>
    <p:sldLayoutId id="2147483657" r:id="rId17"/>
    <p:sldLayoutId id="2147483658" r:id="rId18"/>
    <p:sldLayoutId id="2147483659" r:id="rId19"/>
    <p:sldLayoutId id="2147483670" r:id="rId20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dbvc-yJ4JQjNGTgFiJIZNA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dbvc-yJ4JQjNGTgFiJIZNA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副標題 1"/>
          <p:cNvSpPr>
            <a:spLocks noGrp="1"/>
          </p:cNvSpPr>
          <p:nvPr>
            <p:ph type="subTitle" idx="1"/>
          </p:nvPr>
        </p:nvSpPr>
        <p:spPr>
          <a:xfrm>
            <a:off x="403448" y="3886200"/>
            <a:ext cx="8273008" cy="1559024"/>
          </a:xfrm>
        </p:spPr>
        <p:txBody>
          <a:bodyPr>
            <a:noAutofit/>
          </a:bodyPr>
          <a:lstStyle/>
          <a:p>
            <a:r>
              <a:rPr lang="en-US" altLang="zh-TW" sz="2800" dirty="0" smtClean="0"/>
              <a:t>105</a:t>
            </a:r>
            <a:r>
              <a:rPr lang="zh-TW" altLang="en-US" sz="2800" dirty="0" smtClean="0"/>
              <a:t>年度資安教育訓練</a:t>
            </a:r>
            <a:endParaRPr lang="en-US" altLang="zh-TW" sz="2800" dirty="0" smtClean="0"/>
          </a:p>
          <a:p>
            <a:r>
              <a:rPr lang="zh-TW" altLang="en-US" sz="2800" dirty="0" smtClean="0"/>
              <a:t>一般人員</a:t>
            </a:r>
            <a:r>
              <a:rPr lang="en-US" altLang="zh-TW" sz="2800" dirty="0" smtClean="0"/>
              <a:t> – </a:t>
            </a:r>
            <a:r>
              <a:rPr lang="zh-TW" altLang="en-US" sz="2800" dirty="0" smtClean="0"/>
              <a:t>勒索軟體介紹及密碼設定教學</a:t>
            </a:r>
            <a:endParaRPr lang="zh-TW" altLang="en-US" sz="2600" dirty="0">
              <a:solidFill>
                <a:schemeClr val="tx1"/>
              </a:solidFill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403448" y="1793887"/>
            <a:ext cx="5824736" cy="1470025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農業金融局</a:t>
            </a:r>
            <a:endParaRPr lang="zh-TW" altLang="en-US" dirty="0"/>
          </a:p>
        </p:txBody>
      </p:sp>
      <p:sp>
        <p:nvSpPr>
          <p:cNvPr id="4" name="副標題 1"/>
          <p:cNvSpPr txBox="1">
            <a:spLocks/>
          </p:cNvSpPr>
          <p:nvPr/>
        </p:nvSpPr>
        <p:spPr>
          <a:xfrm>
            <a:off x="395536" y="5301208"/>
            <a:ext cx="7840960" cy="10549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dirty="0" smtClean="0"/>
              <a:t>德欣寰宇科技股份有限公司</a:t>
            </a:r>
            <a:endParaRPr lang="en-US" altLang="zh-TW" sz="2000" dirty="0" smtClean="0"/>
          </a:p>
          <a:p>
            <a:r>
              <a:rPr lang="zh-TW" altLang="en-US" sz="2000" dirty="0"/>
              <a:t>顧問</a:t>
            </a:r>
            <a:r>
              <a:rPr lang="zh-TW" altLang="en-US" sz="2000" dirty="0" smtClean="0"/>
              <a:t>部顧問 ：邱俊傑、莊銘輝</a:t>
            </a:r>
            <a:endParaRPr lang="zh-TW" altLang="en-US" sz="2000" dirty="0"/>
          </a:p>
        </p:txBody>
      </p:sp>
      <p:sp>
        <p:nvSpPr>
          <p:cNvPr id="6" name="AutoShape 2" descr="「基隆關」的圖片搜尋結果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304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1821250" y="1484784"/>
            <a:ext cx="6737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/>
              <a:t>2016 </a:t>
            </a:r>
            <a:r>
              <a:rPr lang="zh-TW" altLang="en-US" sz="3600" dirty="0" smtClean="0"/>
              <a:t>年</a:t>
            </a:r>
            <a:r>
              <a:rPr lang="zh-TW" altLang="en-US" sz="3600" dirty="0"/>
              <a:t>安全威脅趨勢預測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1766364" y="2852936"/>
            <a:ext cx="6737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zh-TW" altLang="zh-TW" sz="3600" dirty="0"/>
              <a:t>勒索軟體防範與因應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1783561" y="5517232"/>
            <a:ext cx="6737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 smtClean="0"/>
              <a:t>Q&amp;A</a:t>
            </a:r>
            <a:endParaRPr lang="zh-TW" altLang="en-US" sz="3600" dirty="0"/>
          </a:p>
        </p:txBody>
      </p:sp>
      <p:sp>
        <p:nvSpPr>
          <p:cNvPr id="6" name="文字方塊 5"/>
          <p:cNvSpPr txBox="1"/>
          <p:nvPr/>
        </p:nvSpPr>
        <p:spPr>
          <a:xfrm>
            <a:off x="1821250" y="4167744"/>
            <a:ext cx="6737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zh-TW" altLang="en-US" sz="3600" dirty="0" smtClean="0"/>
              <a:t>密碼設定教學</a:t>
            </a:r>
            <a:endParaRPr lang="zh-TW" altLang="zh-TW" sz="3600" dirty="0"/>
          </a:p>
        </p:txBody>
      </p:sp>
      <p:sp>
        <p:nvSpPr>
          <p:cNvPr id="8" name="投影片編號版面配置區 3"/>
          <p:cNvSpPr txBox="1">
            <a:spLocks/>
          </p:cNvSpPr>
          <p:nvPr/>
        </p:nvSpPr>
        <p:spPr>
          <a:xfrm>
            <a:off x="2654424" y="6356350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73DA0BB7-265A-403C-9275-D587AB510EDC}" type="slidenum">
              <a:rPr lang="zh-TW" altLang="en-US" sz="1200">
                <a:solidFill>
                  <a:schemeClr val="tx1">
                    <a:tint val="75000"/>
                  </a:schemeClr>
                </a:solidFill>
              </a:rPr>
              <a:pPr algn="r"/>
              <a:t>1</a:t>
            </a:fld>
            <a:endParaRPr lang="zh-TW" altLang="en-US" sz="1200" dirty="0">
              <a:solidFill>
                <a:schemeClr val="tx1">
                  <a:tint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899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/>
              <a:t>賽門鐵克</a:t>
            </a:r>
            <a:r>
              <a:rPr lang="zh-TW" altLang="en-US" sz="3600" dirty="0" smtClean="0"/>
              <a:t> </a:t>
            </a:r>
            <a:r>
              <a:rPr lang="en-US" altLang="zh-TW" sz="3600" dirty="0"/>
              <a:t>2016 </a:t>
            </a:r>
            <a:r>
              <a:rPr lang="zh-TW" altLang="en-US" sz="3600" dirty="0" smtClean="0"/>
              <a:t>年安全威脅趨勢預測</a:t>
            </a:r>
            <a:endParaRPr lang="zh-TW" altLang="en-US" sz="3600" dirty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>
            <a:normAutofit fontScale="92500" lnSpcReduction="10000"/>
          </a:bodyPr>
          <a:lstStyle/>
          <a:p>
            <a:pPr marL="571500" indent="-514350">
              <a:buFont typeface="+mj-lt"/>
              <a:buAutoNum type="arabicPeriod"/>
            </a:pPr>
            <a:r>
              <a:rPr lang="zh-TW" altLang="en-US" sz="3600" b="1" dirty="0"/>
              <a:t>對提高物聯網設備安全的需求變得更加迫切</a:t>
            </a:r>
            <a:endParaRPr lang="en-US" altLang="zh-TW" sz="3600" b="1" dirty="0"/>
          </a:p>
          <a:p>
            <a:pPr lvl="1"/>
            <a:r>
              <a:rPr lang="zh-TW" altLang="en-US" dirty="0"/>
              <a:t>隨著消費者購買越來越多的智慧手錶、活動追蹤器及其他物聯網設備，提高設備安全的需求將變得更加迫切。市場調查公司</a:t>
            </a:r>
            <a:r>
              <a:rPr lang="en-US" altLang="zh-TW" dirty="0"/>
              <a:t>Gartner</a:t>
            </a:r>
            <a:r>
              <a:rPr lang="zh-TW" altLang="en-US" dirty="0"/>
              <a:t>發佈的</a:t>
            </a:r>
            <a:r>
              <a:rPr lang="en-US" altLang="zh-TW" dirty="0"/>
              <a:t>《</a:t>
            </a:r>
            <a:r>
              <a:rPr lang="zh-TW" altLang="en-US" dirty="0"/>
              <a:t>物聯網概述（</a:t>
            </a:r>
            <a:r>
              <a:rPr lang="en-US" altLang="zh-TW" dirty="0"/>
              <a:t>Agenda Overview for the Internet of Things</a:t>
            </a:r>
            <a:r>
              <a:rPr lang="zh-TW" altLang="en-US" dirty="0"/>
              <a:t>）</a:t>
            </a:r>
            <a:r>
              <a:rPr lang="en-US" altLang="zh-TW" dirty="0"/>
              <a:t>》</a:t>
            </a:r>
            <a:r>
              <a:rPr lang="zh-TW" altLang="en-US" dirty="0"/>
              <a:t>報告中提到，到</a:t>
            </a:r>
            <a:r>
              <a:rPr lang="en-US" altLang="zh-TW" dirty="0"/>
              <a:t>2020</a:t>
            </a:r>
            <a:r>
              <a:rPr lang="zh-TW" altLang="en-US" dirty="0"/>
              <a:t>年，大約有</a:t>
            </a:r>
            <a:r>
              <a:rPr lang="en-US" altLang="zh-TW" dirty="0"/>
              <a:t>300</a:t>
            </a:r>
            <a:r>
              <a:rPr lang="zh-TW" altLang="en-US" dirty="0"/>
              <a:t>億個互聯設備將在行業中得到廣泛使用，物聯網將滲透至企業中的每一個角落。</a:t>
            </a:r>
            <a:endParaRPr lang="en-US" altLang="zh-TW" dirty="0"/>
          </a:p>
          <a:p>
            <a:pPr lvl="1"/>
            <a:r>
              <a:rPr lang="zh-TW" altLang="en-US" dirty="0"/>
              <a:t>隨著“關懷無處不在”理念的不斷發展，消費者能夠通過個人設備，例如智慧手機中的醫療應用使個人資料與臨床資訊相連。 </a:t>
            </a:r>
            <a:endParaRPr lang="en-US" altLang="zh-TW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8435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/>
              <a:t>賽門鐵克 </a:t>
            </a:r>
            <a:r>
              <a:rPr lang="en-US" altLang="zh-TW" sz="3600" dirty="0"/>
              <a:t>2016 </a:t>
            </a:r>
            <a:r>
              <a:rPr lang="zh-TW" altLang="en-US" sz="3600" dirty="0"/>
              <a:t>年安全威脅趨勢預測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00100" indent="-742950">
              <a:buFont typeface="+mj-lt"/>
              <a:buAutoNum type="arabicPeriod" startAt="2"/>
            </a:pPr>
            <a:r>
              <a:rPr lang="zh-TW" altLang="en-US" sz="3300" b="1" dirty="0"/>
              <a:t>將會有越來越多針對蘋果設備的攻擊。</a:t>
            </a:r>
            <a:r>
              <a:rPr lang="zh-TW" altLang="en-US" sz="2900" dirty="0"/>
              <a:t> </a:t>
            </a:r>
            <a:endParaRPr lang="en-US" altLang="zh-TW" sz="2900" dirty="0"/>
          </a:p>
          <a:p>
            <a:pPr lvl="1"/>
            <a:r>
              <a:rPr lang="zh-TW" altLang="en-US" sz="2900" dirty="0" smtClean="0"/>
              <a:t>隨著</a:t>
            </a:r>
            <a:r>
              <a:rPr lang="zh-TW" altLang="en-US" sz="2900" dirty="0"/>
              <a:t>蘋果設備使用者量的不斷飆升，蘋果用戶得到攻擊者的注意，越來越多的攻擊者開始開發能夠感染並運行</a:t>
            </a:r>
            <a:r>
              <a:rPr lang="en-US" altLang="zh-TW" sz="2900" dirty="0"/>
              <a:t>Mac OS X</a:t>
            </a:r>
            <a:r>
              <a:rPr lang="zh-TW" altLang="en-US" sz="2900" dirty="0"/>
              <a:t>或</a:t>
            </a:r>
            <a:r>
              <a:rPr lang="en-US" altLang="zh-TW" sz="2900" dirty="0"/>
              <a:t>iOS</a:t>
            </a:r>
            <a:r>
              <a:rPr lang="zh-TW" altLang="en-US" sz="2900" dirty="0"/>
              <a:t>系統的惡意軟體。 </a:t>
            </a:r>
            <a:endParaRPr lang="en-US" altLang="zh-TW" sz="2900" dirty="0" smtClean="0"/>
          </a:p>
          <a:p>
            <a:pPr lvl="1"/>
            <a:r>
              <a:rPr lang="zh-TW" altLang="en-US" sz="2900" dirty="0"/>
              <a:t>蘋果使用者不該滿足於目前的安全狀態，應改變對蘋果</a:t>
            </a:r>
            <a:r>
              <a:rPr lang="zh-TW" altLang="en-US" sz="2900" dirty="0" smtClean="0"/>
              <a:t>設備“絕對</a:t>
            </a:r>
            <a:r>
              <a:rPr lang="zh-TW" altLang="en-US" sz="2900" dirty="0"/>
              <a:t>不會受到惡意軟體攻擊’的錯誤</a:t>
            </a:r>
            <a:r>
              <a:rPr lang="zh-TW" altLang="en-US" sz="2900" dirty="0" smtClean="0"/>
              <a:t>認知”。</a:t>
            </a:r>
            <a:endParaRPr lang="en-US" altLang="zh-TW" sz="29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810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3200" dirty="0"/>
              <a:t>iOS</a:t>
            </a:r>
            <a:r>
              <a:rPr lang="zh-CN" altLang="en-US" sz="3200" dirty="0"/>
              <a:t>曝漏洞 </a:t>
            </a:r>
            <a:r>
              <a:rPr lang="zh-CN" altLang="en-US" sz="3200" dirty="0" smtClean="0"/>
              <a:t>大量</a:t>
            </a:r>
            <a:r>
              <a:rPr lang="zh-TW" altLang="en-US" sz="3200" dirty="0" smtClean="0"/>
              <a:t>中國</a:t>
            </a:r>
            <a:r>
              <a:rPr lang="en-US" altLang="zh-CN" sz="3200" dirty="0" smtClean="0"/>
              <a:t>App</a:t>
            </a:r>
            <a:r>
              <a:rPr lang="zh-CN" altLang="en-US" sz="3200" dirty="0" smtClean="0"/>
              <a:t>中</a:t>
            </a:r>
            <a:r>
              <a:rPr lang="zh-TW" altLang="en-US" sz="3200" dirty="0" smtClean="0"/>
              <a:t>木馬</a:t>
            </a:r>
            <a:r>
              <a:rPr lang="zh-CN" altLang="en-US" sz="3200" dirty="0" smtClean="0"/>
              <a:t> </a:t>
            </a:r>
            <a:r>
              <a:rPr lang="zh-CN" altLang="en-US" sz="3200" dirty="0"/>
              <a:t>微信也有份</a:t>
            </a:r>
            <a:endParaRPr lang="zh-TW" altLang="en-US" sz="3600" dirty="0"/>
          </a:p>
        </p:txBody>
      </p:sp>
      <p:sp>
        <p:nvSpPr>
          <p:cNvPr id="3" name="矩形 2"/>
          <p:cNvSpPr/>
          <p:nvPr/>
        </p:nvSpPr>
        <p:spPr>
          <a:xfrm>
            <a:off x="354525" y="1083186"/>
            <a:ext cx="832193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000" dirty="0" smtClean="0">
                <a:hlinkClick r:id="rId3"/>
              </a:rPr>
              <a:t>NTDCHINESE</a:t>
            </a:r>
            <a:r>
              <a:rPr lang="zh-TW" altLang="en-US" sz="2000" dirty="0" smtClean="0">
                <a:hlinkClick r:id="rId3"/>
              </a:rPr>
              <a:t> </a:t>
            </a:r>
            <a:r>
              <a:rPr lang="en-US" altLang="zh-TW" sz="2000" dirty="0" smtClean="0">
                <a:hlinkClick r:id="rId3"/>
              </a:rPr>
              <a:t>201</a:t>
            </a:r>
            <a:r>
              <a:rPr lang="en-US" altLang="zh-TW" sz="2000" dirty="0">
                <a:hlinkClick r:id="rId3"/>
              </a:rPr>
              <a:t>5</a:t>
            </a:r>
            <a:r>
              <a:rPr lang="en-US" altLang="zh-TW" sz="2000" dirty="0" smtClean="0">
                <a:hlinkClick r:id="rId3"/>
              </a:rPr>
              <a:t>-09-21</a:t>
            </a:r>
            <a:endParaRPr lang="zh-TW" altLang="en-US" sz="2000" u="sng" dirty="0">
              <a:solidFill>
                <a:srgbClr val="0000FF"/>
              </a:solidFill>
              <a:hlinkClick r:id="" action="ppaction://hlinkfile"/>
            </a:endParaRPr>
          </a:p>
          <a:p>
            <a:endParaRPr lang="zh-TW" altLang="en-US" sz="2000" dirty="0">
              <a:hlinkClick r:id="" action="ppaction://hlinkfile"/>
            </a:endParaRPr>
          </a:p>
          <a:p>
            <a:r>
              <a:rPr lang="zh-TW" altLang="en-US" sz="2000" dirty="0" smtClean="0"/>
              <a:t>蘋果</a:t>
            </a:r>
            <a:r>
              <a:rPr lang="zh-CN" altLang="en-US" sz="2000" dirty="0" smtClean="0"/>
              <a:t>的</a:t>
            </a:r>
            <a:r>
              <a:rPr lang="zh-CN" altLang="en-US" sz="2000" dirty="0"/>
              <a:t>使用者要注意了</a:t>
            </a:r>
            <a:r>
              <a:rPr lang="zh-CN" altLang="en-US" sz="2000" dirty="0" smtClean="0"/>
              <a:t>！</a:t>
            </a:r>
            <a:r>
              <a:rPr lang="zh-TW" altLang="en-US" sz="2000" dirty="0" smtClean="0"/>
              <a:t>現在傳出</a:t>
            </a:r>
            <a:r>
              <a:rPr lang="zh-CN" altLang="en-US" sz="2000" dirty="0" smtClean="0"/>
              <a:t>，</a:t>
            </a:r>
            <a:r>
              <a:rPr lang="en-US" altLang="zh-CN" sz="2000" dirty="0"/>
              <a:t>­</a:t>
            </a:r>
            <a:r>
              <a:rPr lang="zh-CN" altLang="en-US" sz="2000" dirty="0"/>
              <a:t>有多款</a:t>
            </a:r>
            <a:r>
              <a:rPr lang="en-US" altLang="zh-CN" sz="2000" dirty="0"/>
              <a:t>iOS</a:t>
            </a:r>
            <a:r>
              <a:rPr lang="zh-CN" altLang="en-US" sz="2000" dirty="0"/>
              <a:t>系统</a:t>
            </a:r>
            <a:r>
              <a:rPr lang="zh-CN" altLang="en-US" sz="2000" dirty="0" smtClean="0"/>
              <a:t>的</a:t>
            </a:r>
            <a:r>
              <a:rPr lang="zh-TW" altLang="en-US" sz="2000" dirty="0" smtClean="0"/>
              <a:t>中國軟體</a:t>
            </a:r>
            <a:r>
              <a:rPr lang="en-US" altLang="zh-CN" sz="2000" dirty="0" smtClean="0"/>
              <a:t>App</a:t>
            </a:r>
            <a:r>
              <a:rPr lang="zh-TW" altLang="en-US" sz="2000" dirty="0" smtClean="0"/>
              <a:t>遭植入木馬</a:t>
            </a:r>
            <a:r>
              <a:rPr lang="zh-CN" altLang="en-US" sz="2000" dirty="0" smtClean="0"/>
              <a:t>，包括</a:t>
            </a:r>
            <a:r>
              <a:rPr lang="zh-TW" altLang="en-US" sz="2000" dirty="0" smtClean="0"/>
              <a:t>微信</a:t>
            </a:r>
            <a:r>
              <a:rPr lang="zh-CN" altLang="en-US" sz="2000" dirty="0" smtClean="0"/>
              <a:t>、</a:t>
            </a:r>
            <a:r>
              <a:rPr lang="zh-TW" altLang="en-US" sz="2000" dirty="0" smtClean="0"/>
              <a:t>網易</a:t>
            </a:r>
            <a:r>
              <a:rPr lang="zh-CN" altLang="en-US" sz="2000" dirty="0" smtClean="0"/>
              <a:t>、</a:t>
            </a:r>
            <a:r>
              <a:rPr lang="zh-TW" altLang="en-US" sz="2000" dirty="0" smtClean="0"/>
              <a:t>滴滴打車</a:t>
            </a:r>
            <a:r>
              <a:rPr lang="zh-CN" altLang="en-US" sz="2000" dirty="0" smtClean="0"/>
              <a:t> </a:t>
            </a:r>
            <a:r>
              <a:rPr lang="zh-TW" altLang="en-US" sz="2000" dirty="0" smtClean="0"/>
              <a:t>都中槍</a:t>
            </a:r>
            <a:r>
              <a:rPr lang="zh-CN" altLang="en-US" sz="2000" dirty="0" smtClean="0"/>
              <a:t>。</a:t>
            </a:r>
            <a:endParaRPr lang="zh-TW" altLang="en-US" sz="20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4</a:t>
            </a:fld>
            <a:endParaRPr lang="zh-TW" altLang="en-US" dirty="0"/>
          </a:p>
        </p:txBody>
      </p:sp>
      <p:pic>
        <p:nvPicPr>
          <p:cNvPr id="15362" name="Picture 2" descr="https://i.ytimg.com/vi/15FXB2-dJJU/mqdefaul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733" y="3506052"/>
            <a:ext cx="3451076" cy="1936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https://i.ytimg.com/vi/VqDEmYOJ_hs/mqdefaul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506052"/>
            <a:ext cx="3451076" cy="1936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948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/>
              <a:t>賽門鐵克 </a:t>
            </a:r>
            <a:r>
              <a:rPr lang="en-US" altLang="zh-TW" sz="3600" dirty="0"/>
              <a:t>2016 </a:t>
            </a:r>
            <a:r>
              <a:rPr lang="zh-TW" altLang="en-US" sz="3600" dirty="0"/>
              <a:t>年安全威脅趨勢預測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00100" indent="-742950">
              <a:buFont typeface="+mj-lt"/>
              <a:buAutoNum type="arabicPeriod" startAt="3"/>
            </a:pPr>
            <a:r>
              <a:rPr lang="zh-TW" altLang="en-US" sz="3600" b="1" dirty="0"/>
              <a:t>勒索軟體犯罪團體和惡意軟體分發網路之間的戰爭將會愈演愈烈。</a:t>
            </a:r>
            <a:endParaRPr lang="en-US" altLang="zh-TW" sz="3600" b="1" dirty="0"/>
          </a:p>
          <a:p>
            <a:pPr lvl="1"/>
            <a:r>
              <a:rPr lang="zh-TW" altLang="en-US" dirty="0"/>
              <a:t>勒索軟體犯罪</a:t>
            </a:r>
            <a:r>
              <a:rPr lang="zh-TW" altLang="en-US" dirty="0" smtClean="0"/>
              <a:t>團體</a:t>
            </a:r>
            <a:r>
              <a:rPr lang="en-US" altLang="zh-TW" dirty="0" smtClean="0"/>
              <a:t>(</a:t>
            </a:r>
            <a:r>
              <a:rPr lang="zh-TW" altLang="en-US" dirty="0" smtClean="0"/>
              <a:t>明目張膽</a:t>
            </a:r>
            <a:r>
              <a:rPr lang="zh-TW" altLang="en-US" dirty="0"/>
              <a:t>地公開犯罪</a:t>
            </a:r>
            <a:r>
              <a:rPr lang="en-US" altLang="zh-TW" dirty="0" smtClean="0"/>
              <a:t>)</a:t>
            </a:r>
            <a:r>
              <a:rPr lang="zh-TW" altLang="en-US" dirty="0" smtClean="0"/>
              <a:t> 有</a:t>
            </a:r>
            <a:r>
              <a:rPr lang="zh-TW" altLang="en-US" dirty="0"/>
              <a:t>可能與傳統惡意軟體發佈</a:t>
            </a:r>
            <a:r>
              <a:rPr lang="zh-TW" altLang="en-US" dirty="0" smtClean="0"/>
              <a:t>者</a:t>
            </a:r>
            <a:r>
              <a:rPr lang="en-US" altLang="zh-TW" dirty="0" smtClean="0"/>
              <a:t>(</a:t>
            </a:r>
            <a:r>
              <a:rPr lang="zh-TW" altLang="en-US" dirty="0" smtClean="0"/>
              <a:t>謹慎</a:t>
            </a:r>
            <a:r>
              <a:rPr lang="en-US" altLang="zh-TW" dirty="0" smtClean="0"/>
              <a:t>)</a:t>
            </a:r>
            <a:r>
              <a:rPr lang="zh-TW" altLang="en-US" dirty="0" smtClean="0"/>
              <a:t>。</a:t>
            </a:r>
            <a:endParaRPr lang="en-US" altLang="zh-TW" dirty="0"/>
          </a:p>
          <a:p>
            <a:pPr lvl="1"/>
            <a:r>
              <a:rPr lang="zh-TW" altLang="en-US" dirty="0"/>
              <a:t>當電腦感染勒索軟體時，電腦使用者將會徹底清理設備，以刪除所有惡意軟體這擾亂了其他惡意軟體運營商的業務模式。</a:t>
            </a:r>
            <a:endParaRPr lang="en-US" altLang="zh-TW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009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/>
              <a:t>賽門鐵克 </a:t>
            </a:r>
            <a:r>
              <a:rPr lang="en-US" altLang="zh-TW" sz="3600" dirty="0"/>
              <a:t>2016 </a:t>
            </a:r>
            <a:r>
              <a:rPr lang="zh-TW" altLang="en-US" sz="3600" dirty="0"/>
              <a:t>年安全威脅趨勢預測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00100" indent="-742950">
              <a:buFont typeface="+mj-lt"/>
              <a:buAutoNum type="arabicPeriod" startAt="4"/>
            </a:pPr>
            <a:r>
              <a:rPr lang="zh-TW" altLang="en-US" sz="3600" b="1" dirty="0" smtClean="0"/>
              <a:t>網路</a:t>
            </a:r>
            <a:r>
              <a:rPr lang="zh-TW" altLang="en-US" sz="3600" b="1" dirty="0"/>
              <a:t>攻擊與資料洩露將會推動對網路保險的</a:t>
            </a:r>
            <a:r>
              <a:rPr lang="zh-TW" altLang="en-US" sz="3600" b="1" dirty="0" smtClean="0"/>
              <a:t>需求</a:t>
            </a:r>
            <a:r>
              <a:rPr lang="zh-TW" altLang="en-US" b="1" dirty="0" smtClean="0"/>
              <a:t>。</a:t>
            </a:r>
            <a:endParaRPr lang="en-US" altLang="zh-TW" sz="3200" dirty="0"/>
          </a:p>
          <a:p>
            <a:pPr lvl="1">
              <a:lnSpc>
                <a:spcPct val="90000"/>
              </a:lnSpc>
            </a:pPr>
            <a:r>
              <a:rPr lang="zh-TW" altLang="en-US" sz="2600" dirty="0"/>
              <a:t>網路保險被客戶快速接受並迅速發展的背後有兩個原因，第一，新的國家法規迫使企業必須有應對資訊洩露的對策。第二，利用盜取資訊實施付款欺詐、身份竊取及其他形式的網路犯罪的快速增長。 </a:t>
            </a:r>
            <a:endParaRPr lang="en-US" altLang="zh-TW" sz="2600" dirty="0"/>
          </a:p>
          <a:p>
            <a:pPr lvl="1">
              <a:lnSpc>
                <a:spcPct val="90000"/>
              </a:lnSpc>
            </a:pPr>
            <a:r>
              <a:rPr lang="zh-TW" altLang="en-US" sz="2600" dirty="0"/>
              <a:t>網路攻擊開始反映在現實中，許多企業勢必將網路保險作為另一保護層進行安全防禦。 </a:t>
            </a:r>
            <a:endParaRPr lang="en-US" altLang="zh-TW" sz="26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39003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/>
              <a:t>賽門鐵克 </a:t>
            </a:r>
            <a:r>
              <a:rPr lang="en-US" altLang="zh-TW" sz="3600" dirty="0"/>
              <a:t>2016 </a:t>
            </a:r>
            <a:r>
              <a:rPr lang="zh-TW" altLang="en-US" sz="3600" dirty="0"/>
              <a:t>年安全威脅趨勢預測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00100" indent="-742950">
              <a:buFont typeface="+mj-lt"/>
              <a:buAutoNum type="arabicPeriod" startAt="5"/>
            </a:pPr>
            <a:r>
              <a:rPr lang="zh-TW" altLang="en-US" sz="3600" b="1" dirty="0" smtClean="0"/>
              <a:t>針對</a:t>
            </a:r>
            <a:r>
              <a:rPr lang="zh-TW" altLang="en-US" sz="3600" b="1" dirty="0"/>
              <a:t>關鍵基礎設施的攻擊將更加嚴重。</a:t>
            </a:r>
            <a:endParaRPr lang="en-US" altLang="zh-TW" sz="3200" dirty="0"/>
          </a:p>
          <a:p>
            <a:pPr lvl="1">
              <a:lnSpc>
                <a:spcPct val="90000"/>
              </a:lnSpc>
            </a:pPr>
            <a:r>
              <a:rPr lang="zh-TW" altLang="en-US" sz="2600" dirty="0"/>
              <a:t>針對基礎設施的攻擊事件已有發生，在</a:t>
            </a:r>
            <a:r>
              <a:rPr lang="en-US" altLang="zh-TW" sz="2600" dirty="0"/>
              <a:t>2016</a:t>
            </a:r>
            <a:r>
              <a:rPr lang="zh-TW" altLang="en-US" sz="2600" dirty="0"/>
              <a:t>年這類攻擊事件將愈加嚴重，主要原因為政治目的和犯罪目的。</a:t>
            </a:r>
            <a:endParaRPr lang="en-US" altLang="zh-TW" sz="2600" dirty="0"/>
          </a:p>
          <a:p>
            <a:pPr lvl="1">
              <a:lnSpc>
                <a:spcPct val="90000"/>
              </a:lnSpc>
            </a:pPr>
            <a:r>
              <a:rPr lang="zh-TW" altLang="en-US" sz="2600" dirty="0"/>
              <a:t>例如國家和政府機構之間的網路戰，以及為獲取利益和贖金的犯罪攻擊。</a:t>
            </a:r>
            <a:endParaRPr lang="en-US" altLang="zh-TW" sz="26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05018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/>
              <a:t>中共駭台灣嚴重 交通部：達準戰爭程度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8</a:t>
            </a:fld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1800200"/>
          </a:xfrm>
        </p:spPr>
        <p:txBody>
          <a:bodyPr>
            <a:normAutofit fontScale="92500" lnSpcReduction="20000"/>
          </a:bodyPr>
          <a:lstStyle/>
          <a:p>
            <a:r>
              <a:rPr lang="en-US" altLang="zh-TW" dirty="0">
                <a:hlinkClick r:id="rId3"/>
              </a:rPr>
              <a:t>NTDCHINESE</a:t>
            </a:r>
            <a:r>
              <a:rPr lang="zh-TW" altLang="en-US" dirty="0">
                <a:hlinkClick r:id="rId3"/>
              </a:rPr>
              <a:t> </a:t>
            </a:r>
            <a:r>
              <a:rPr lang="en-US" altLang="zh-TW" dirty="0" smtClean="0">
                <a:hlinkClick r:id="rId3"/>
              </a:rPr>
              <a:t>2016-05-11</a:t>
            </a:r>
            <a:endParaRPr lang="zh-TW" altLang="en-US" u="sng" dirty="0">
              <a:solidFill>
                <a:srgbClr val="0000FF"/>
              </a:solidFill>
              <a:hlinkClick r:id="" action="ppaction://hlinkfile"/>
            </a:endParaRPr>
          </a:p>
          <a:p>
            <a:endParaRPr lang="zh-TW" altLang="en-US" dirty="0">
              <a:hlinkClick r:id="" action="ppaction://hlinkfile"/>
            </a:endParaRPr>
          </a:p>
          <a:p>
            <a:r>
              <a:rPr lang="zh-TW" altLang="en-US" dirty="0" smtClean="0"/>
              <a:t>台灣</a:t>
            </a:r>
            <a:r>
              <a:rPr lang="zh-TW" altLang="en-US" dirty="0"/>
              <a:t>遭中共駭客攻擊日益嚴重，新政府計畫成立第四軍種，防範駭客攻擊。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703" y="2996952"/>
            <a:ext cx="6296904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841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/>
              <a:t>趨勢科技 </a:t>
            </a:r>
            <a:r>
              <a:rPr lang="en-US" altLang="zh-TW" sz="3600" dirty="0"/>
              <a:t>2016 </a:t>
            </a:r>
            <a:r>
              <a:rPr lang="zh-TW" altLang="en-US" sz="3600" dirty="0"/>
              <a:t>年資安威脅預測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00100" lvl="1" indent="-742950">
              <a:buFont typeface="+mj-lt"/>
              <a:buAutoNum type="arabicPeriod" startAt="6"/>
            </a:pPr>
            <a:r>
              <a:rPr lang="zh-TW" altLang="en-US" sz="3600" b="1" dirty="0" smtClean="0"/>
              <a:t>更</a:t>
            </a:r>
            <a:r>
              <a:rPr lang="zh-TW" altLang="en-US" sz="3600" b="1" dirty="0"/>
              <a:t>多更強的加密</a:t>
            </a:r>
            <a:r>
              <a:rPr lang="zh-TW" altLang="en-US" sz="3600" b="1" dirty="0" smtClean="0"/>
              <a:t>需求。</a:t>
            </a:r>
            <a:endParaRPr lang="en-US" altLang="zh-TW" sz="3600" b="1" dirty="0" smtClean="0"/>
          </a:p>
          <a:p>
            <a:pPr lvl="1"/>
            <a:r>
              <a:rPr lang="zh-TW" altLang="en-US" sz="2600" dirty="0"/>
              <a:t>由於許多新設備和應用程式中的加密措施並不完善，因此產生的安全性漏洞會被攻擊者利用。例如，移動設備已經成為普通消費者通訊及儲存資料主要設備，其高價值使之成為網路罪犯的攻擊目標。 </a:t>
            </a:r>
          </a:p>
          <a:p>
            <a:pPr lvl="1"/>
            <a:endParaRPr lang="zh-TW" altLang="en-US" sz="2600" dirty="0"/>
          </a:p>
          <a:p>
            <a:pPr lvl="1"/>
            <a:r>
              <a:rPr lang="zh-TW" altLang="en-US" sz="2600" dirty="0"/>
              <a:t>行動作業系統不斷提高產品的加密技術，以填補應用程式和服務提供者之間的安全性漏洞。賽門鐵克認為，曾經發生在</a:t>
            </a:r>
            <a:r>
              <a:rPr lang="en-US" altLang="zh-TW" sz="2600" dirty="0"/>
              <a:t>20</a:t>
            </a:r>
            <a:r>
              <a:rPr lang="zh-TW" altLang="en-US" sz="2600" dirty="0"/>
              <a:t>世紀</a:t>
            </a:r>
            <a:r>
              <a:rPr lang="en-US" altLang="zh-TW" sz="2600" dirty="0"/>
              <a:t>90</a:t>
            </a:r>
            <a:r>
              <a:rPr lang="zh-TW" altLang="en-US" sz="2600" dirty="0"/>
              <a:t>年代的加密戰將在未來</a:t>
            </a:r>
            <a:r>
              <a:rPr lang="en-US" altLang="zh-TW" sz="2600" dirty="0"/>
              <a:t>2</a:t>
            </a:r>
            <a:r>
              <a:rPr lang="zh-TW" altLang="en-US" sz="2600" dirty="0"/>
              <a:t>年內捲土重來</a:t>
            </a:r>
            <a:r>
              <a:rPr lang="zh-TW" altLang="en-US" sz="2600" dirty="0" smtClean="0"/>
              <a:t>。</a:t>
            </a:r>
            <a:endParaRPr lang="en-US" altLang="zh-TW" sz="2600" dirty="0"/>
          </a:p>
          <a:p>
            <a:pPr marL="800100" indent="-742950">
              <a:buFont typeface="+mj-lt"/>
              <a:buAutoNum type="arabicPeriod" startAt="6"/>
            </a:pPr>
            <a:endParaRPr lang="en-US" altLang="zh-TW" sz="3600" b="1" dirty="0" smtClean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4903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/>
              <a:t>趨勢科技 </a:t>
            </a:r>
            <a:r>
              <a:rPr lang="en-US" altLang="zh-TW" sz="3600" dirty="0"/>
              <a:t>2016 </a:t>
            </a:r>
            <a:r>
              <a:rPr lang="zh-TW" altLang="en-US" sz="3600" dirty="0"/>
              <a:t>年資安威脅預測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00100" lvl="1" indent="-742950">
              <a:buFont typeface="+mj-lt"/>
              <a:buAutoNum type="arabicPeriod" startAt="7"/>
            </a:pPr>
            <a:r>
              <a:rPr lang="zh-TW" altLang="en-US" sz="3600" b="1" dirty="0" smtClean="0"/>
              <a:t>生物</a:t>
            </a:r>
            <a:r>
              <a:rPr lang="zh-TW" altLang="en-US" sz="3600" b="1" dirty="0"/>
              <a:t>識別安全系統將會達到</a:t>
            </a:r>
            <a:r>
              <a:rPr lang="zh-TW" altLang="en-US" sz="3600" b="1" dirty="0" smtClean="0"/>
              <a:t>臨界點。</a:t>
            </a:r>
            <a:endParaRPr lang="en-US" altLang="zh-TW" sz="3600" b="1" dirty="0" smtClean="0"/>
          </a:p>
          <a:p>
            <a:pPr lvl="1">
              <a:lnSpc>
                <a:spcPct val="90000"/>
              </a:lnSpc>
            </a:pPr>
            <a:r>
              <a:rPr lang="zh-TW" altLang="en-US" sz="2600" dirty="0"/>
              <a:t>生物識別技術的應用在過去 </a:t>
            </a:r>
            <a:r>
              <a:rPr lang="en-US" altLang="zh-TW" sz="2600" dirty="0"/>
              <a:t>2 </a:t>
            </a:r>
            <a:r>
              <a:rPr lang="zh-TW" altLang="en-US" sz="2600" dirty="0"/>
              <a:t>年內顯著增長，該技術預計將在採用具有新型感測器的</a:t>
            </a:r>
            <a:r>
              <a:rPr lang="zh-TW" altLang="en-US" sz="2600" dirty="0" smtClean="0"/>
              <a:t>裝置</a:t>
            </a:r>
            <a:r>
              <a:rPr lang="zh-TW" altLang="en-US" sz="2600" dirty="0"/>
              <a:t>，</a:t>
            </a:r>
            <a:r>
              <a:rPr lang="zh-TW" altLang="en-US" sz="2600" dirty="0" smtClean="0"/>
              <a:t>例如 </a:t>
            </a:r>
            <a:r>
              <a:rPr lang="en-US" altLang="zh-TW" sz="2600" dirty="0"/>
              <a:t>Fast Identification Online(FIDO) </a:t>
            </a:r>
            <a:r>
              <a:rPr lang="zh-TW" altLang="en-US" sz="2600" dirty="0"/>
              <a:t>和 </a:t>
            </a:r>
            <a:r>
              <a:rPr lang="en-US" altLang="zh-TW" sz="2600" dirty="0" err="1"/>
              <a:t>TouchID</a:t>
            </a:r>
            <a:r>
              <a:rPr lang="en-US" altLang="zh-TW" sz="2600" dirty="0"/>
              <a:t> </a:t>
            </a:r>
            <a:r>
              <a:rPr lang="zh-TW" altLang="en-US" sz="2600" dirty="0" smtClean="0"/>
              <a:t>等。 </a:t>
            </a:r>
            <a:endParaRPr lang="en-US" altLang="zh-TW" sz="2600" dirty="0"/>
          </a:p>
          <a:p>
            <a:pPr lvl="1">
              <a:lnSpc>
                <a:spcPct val="90000"/>
              </a:lnSpc>
            </a:pPr>
            <a:r>
              <a:rPr lang="zh-TW" altLang="en-US" sz="2600" dirty="0"/>
              <a:t>消費者能夠得到更好的安全保護，並且在裝置解鎖、購買及付款方面獲得明顯的便利。不僅如此，該技術同樣可以説明企業降低對密碼的依賴。</a:t>
            </a:r>
          </a:p>
          <a:p>
            <a:pPr marL="800100" indent="-742950">
              <a:buFont typeface="+mj-lt"/>
              <a:buAutoNum type="arabicPeriod" startAt="7"/>
            </a:pPr>
            <a:endParaRPr lang="zh-TW" altLang="en-US" b="1" dirty="0"/>
          </a:p>
          <a:p>
            <a:pPr marL="800100" indent="-742950">
              <a:buFont typeface="+mj-lt"/>
              <a:buAutoNum type="arabicPeriod" startAt="7"/>
            </a:pPr>
            <a:endParaRPr lang="en-US" altLang="zh-TW" sz="32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10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3479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/>
              <a:t>趨勢科技 </a:t>
            </a:r>
            <a:r>
              <a:rPr lang="en-US" altLang="zh-TW" sz="3600" dirty="0"/>
              <a:t>2016 </a:t>
            </a:r>
            <a:r>
              <a:rPr lang="zh-TW" altLang="en-US" sz="3600" dirty="0"/>
              <a:t>年資安威脅預測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00100" lvl="1" indent="-742950">
              <a:buFont typeface="+mj-lt"/>
              <a:buAutoNum type="arabicPeriod" startAt="8"/>
            </a:pPr>
            <a:r>
              <a:rPr lang="zh-TW" altLang="en-US" sz="3600" b="1" dirty="0" smtClean="0"/>
              <a:t>安全</a:t>
            </a:r>
            <a:r>
              <a:rPr lang="zh-TW" altLang="en-US" sz="3600" b="1" dirty="0"/>
              <a:t>遊戲機制和安全模擬將幫助用戶應對安全意識的挑戰</a:t>
            </a:r>
            <a:r>
              <a:rPr lang="zh-TW" altLang="en-US" sz="3600" dirty="0"/>
              <a:t> </a:t>
            </a:r>
            <a:endParaRPr lang="en-US" altLang="zh-TW" sz="3600" b="1" dirty="0"/>
          </a:p>
          <a:p>
            <a:pPr lvl="1">
              <a:lnSpc>
                <a:spcPct val="90000"/>
              </a:lnSpc>
            </a:pPr>
            <a:r>
              <a:rPr lang="zh-TW" altLang="en-US" sz="2600" dirty="0" smtClean="0"/>
              <a:t>安全</a:t>
            </a:r>
            <a:r>
              <a:rPr lang="zh-TW" altLang="en-US" sz="2600" dirty="0"/>
              <a:t>遊戲有模擬機制能夠提供企業及用戶安全技能，同時降低安全風險，此類模擬需求將出現巨大的需求</a:t>
            </a:r>
            <a:r>
              <a:rPr lang="zh-TW" altLang="en-US" sz="2600" dirty="0" smtClean="0"/>
              <a:t>。</a:t>
            </a:r>
            <a:endParaRPr lang="zh-TW" altLang="en-US" b="1" dirty="0"/>
          </a:p>
          <a:p>
            <a:pPr marL="800100" indent="-742950">
              <a:buFont typeface="+mj-lt"/>
              <a:buAutoNum type="arabicPeriod" startAt="7"/>
            </a:pPr>
            <a:endParaRPr lang="en-US" altLang="zh-TW" sz="32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11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02922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fontAlgn="base"/>
            <a:r>
              <a:rPr lang="zh-TW" altLang="zh-TW" dirty="0"/>
              <a:t>勒索軟體防範與因應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>
                <a:solidFill>
                  <a:schemeClr val="tx1"/>
                </a:solidFill>
              </a:rPr>
              <a:t>105</a:t>
            </a:r>
            <a:r>
              <a:rPr lang="zh-TW" altLang="en-US" dirty="0">
                <a:solidFill>
                  <a:schemeClr val="tx1"/>
                </a:solidFill>
              </a:rPr>
              <a:t>年度資安教育訓練</a:t>
            </a:r>
          </a:p>
          <a:p>
            <a:r>
              <a:rPr lang="zh-TW" altLang="en-US" dirty="0">
                <a:solidFill>
                  <a:schemeClr val="tx1"/>
                </a:solidFill>
              </a:rPr>
              <a:t>一般</a:t>
            </a:r>
            <a:r>
              <a:rPr lang="zh-TW" altLang="en-US" dirty="0" smtClean="0">
                <a:solidFill>
                  <a:schemeClr val="tx1"/>
                </a:solidFill>
              </a:rPr>
              <a:t>人員 </a:t>
            </a:r>
            <a:r>
              <a:rPr lang="en-US" altLang="zh-TW" dirty="0" smtClean="0">
                <a:solidFill>
                  <a:schemeClr val="tx1"/>
                </a:solidFill>
              </a:rPr>
              <a:t>– </a:t>
            </a:r>
            <a:r>
              <a:rPr lang="zh-TW" altLang="en-US" dirty="0" smtClean="0">
                <a:solidFill>
                  <a:schemeClr val="tx1"/>
                </a:solidFill>
              </a:rPr>
              <a:t>勒索</a:t>
            </a:r>
            <a:r>
              <a:rPr lang="zh-TW" altLang="en-US" dirty="0">
                <a:solidFill>
                  <a:schemeClr val="tx1"/>
                </a:solidFill>
              </a:rPr>
              <a:t>軟體介紹及密碼設定</a:t>
            </a:r>
            <a:r>
              <a:rPr lang="zh-TW" altLang="en-US" dirty="0" smtClean="0">
                <a:solidFill>
                  <a:schemeClr val="tx1"/>
                </a:solidFill>
              </a:rPr>
              <a:t>教學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2654424" y="6356350"/>
            <a:ext cx="2133600" cy="365125"/>
          </a:xfrm>
        </p:spPr>
        <p:txBody>
          <a:bodyPr/>
          <a:lstStyle/>
          <a:p>
            <a:fld id="{73DA0BB7-265A-403C-9275-D587AB510EDC}" type="slidenum">
              <a:rPr lang="zh-TW" altLang="en-US" smtClean="0"/>
              <a:t>12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42012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01600"/>
            <a:ext cx="9144000" cy="76676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zh-TW" dirty="0"/>
              <a:t>  </a:t>
            </a:r>
            <a:r>
              <a:rPr lang="zh-TW" altLang="en-US" dirty="0" smtClean="0"/>
              <a:t>安全</a:t>
            </a:r>
            <a:r>
              <a:rPr lang="zh-TW" altLang="en-US" dirty="0"/>
              <a:t>出</a:t>
            </a:r>
            <a:r>
              <a:rPr lang="zh-TW" altLang="en-US" dirty="0" smtClean="0"/>
              <a:t>漏洞蘋果</a:t>
            </a:r>
            <a:r>
              <a:rPr lang="en-US" altLang="zh-TW" dirty="0"/>
              <a:t>Mac</a:t>
            </a:r>
            <a:r>
              <a:rPr lang="zh-TW" altLang="en-US" dirty="0" smtClean="0"/>
              <a:t>電腦首</a:t>
            </a:r>
            <a:r>
              <a:rPr lang="zh-TW" altLang="en-US" dirty="0"/>
              <a:t>遭軟體</a:t>
            </a:r>
            <a:r>
              <a:rPr lang="zh-TW" altLang="en-US" dirty="0" smtClean="0"/>
              <a:t>勒索</a:t>
            </a:r>
            <a:endParaRPr lang="zh-TW" altLang="en-US" dirty="0"/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4363" y="1054100"/>
            <a:ext cx="3525589" cy="5399088"/>
          </a:xfrm>
        </p:spPr>
        <p:txBody>
          <a:bodyPr>
            <a:normAutofit fontScale="77500" lnSpcReduction="20000"/>
          </a:bodyPr>
          <a:lstStyle/>
          <a:p>
            <a:r>
              <a:rPr lang="zh-TW" altLang="en-US" dirty="0" smtClean="0"/>
              <a:t>勒索</a:t>
            </a:r>
            <a:r>
              <a:rPr lang="zh-TW" altLang="en-US" dirty="0"/>
              <a:t>軟體是近年來快速崛起的新型態惡意軟體，專門在入侵電腦後將重要資料加密。使用者如欲取回資料只能依照勒索軟體指示，並使用難以追查的虛擬貨幣支付贖金才能獲得解鎖金鑰。</a:t>
            </a:r>
          </a:p>
          <a:p>
            <a:r>
              <a:rPr lang="zh-TW" altLang="en-US" dirty="0"/>
              <a:t>據資安專家估計，這類惡意軟體平均每年從使用者身上勒索的贖金總計上億美元，只是過去這類情形通常發生在</a:t>
            </a:r>
            <a:r>
              <a:rPr lang="en-US" altLang="zh-TW" dirty="0"/>
              <a:t>Windows</a:t>
            </a:r>
            <a:r>
              <a:rPr lang="zh-TW" altLang="en-US" dirty="0"/>
              <a:t>使用者身上，如今連蘋果用戶也難逃此劫</a:t>
            </a:r>
            <a:r>
              <a:rPr lang="zh-TW" altLang="en-US" dirty="0" smtClean="0"/>
              <a:t>。</a:t>
            </a:r>
            <a:endParaRPr lang="en-US" altLang="zh-TW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39952" y="1052736"/>
            <a:ext cx="4752528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13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20328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01600"/>
            <a:ext cx="9144000" cy="7667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  勒索軟體之危害</a:t>
            </a:r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8197" y="1124743"/>
            <a:ext cx="8495597" cy="5309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14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2997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01600"/>
            <a:ext cx="9144000" cy="7667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  勒索軟體之危害</a:t>
            </a:r>
            <a:r>
              <a:rPr lang="en-US" altLang="zh-TW" dirty="0" smtClean="0"/>
              <a:t>-</a:t>
            </a:r>
            <a:r>
              <a:rPr lang="zh-TW" altLang="en-US" dirty="0" smtClean="0"/>
              <a:t>案例說明</a:t>
            </a:r>
            <a:endParaRPr lang="zh-TW" altLang="en-US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15</a:t>
            </a:fld>
            <a:endParaRPr lang="zh-TW" altLang="en-US" dirty="0"/>
          </a:p>
        </p:txBody>
      </p:sp>
      <p:pic>
        <p:nvPicPr>
          <p:cNvPr id="5" name="圖片 4"/>
          <p:cNvPicPr/>
          <p:nvPr/>
        </p:nvPicPr>
        <p:blipFill>
          <a:blip r:embed="rId3"/>
          <a:stretch/>
        </p:blipFill>
        <p:spPr>
          <a:xfrm>
            <a:off x="179512" y="1124744"/>
            <a:ext cx="8640960" cy="5150056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11127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01600"/>
            <a:ext cx="9144000" cy="7667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  勒索軟體之危害</a:t>
            </a:r>
            <a:r>
              <a:rPr lang="en-US" altLang="zh-TW" dirty="0" smtClean="0"/>
              <a:t>-</a:t>
            </a:r>
            <a:r>
              <a:rPr lang="zh-TW" altLang="en-US" dirty="0" smtClean="0"/>
              <a:t>案例說明</a:t>
            </a:r>
            <a:endParaRPr lang="zh-TW" altLang="en-US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16</a:t>
            </a:fld>
            <a:endParaRPr lang="zh-TW" altLang="en-US" dirty="0"/>
          </a:p>
        </p:txBody>
      </p:sp>
      <p:pic>
        <p:nvPicPr>
          <p:cNvPr id="5" name="圖片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24744"/>
            <a:ext cx="8712968" cy="5150056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2313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01600"/>
            <a:ext cx="9144000" cy="7667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  勒索軟體之危害</a:t>
            </a:r>
            <a:r>
              <a:rPr lang="en-US" altLang="zh-TW" dirty="0" smtClean="0"/>
              <a:t>-</a:t>
            </a:r>
            <a:r>
              <a:rPr lang="zh-TW" altLang="en-US" dirty="0" smtClean="0"/>
              <a:t>案例說明</a:t>
            </a:r>
            <a:endParaRPr lang="zh-TW" altLang="en-US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17</a:t>
            </a:fld>
            <a:endParaRPr lang="zh-TW" altLang="en-US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80" y="1034404"/>
            <a:ext cx="3946264" cy="5706964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5174" y="1034404"/>
            <a:ext cx="4627306" cy="5274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47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勒索軟體常見的認知錯誤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zh-TW" altLang="en-US" dirty="0" smtClean="0"/>
              <a:t>勒索</a:t>
            </a:r>
            <a:r>
              <a:rPr lang="zh-TW" altLang="en-US" dirty="0"/>
              <a:t>軟體最喜歡透過網路釣魚</a:t>
            </a:r>
            <a:r>
              <a:rPr lang="zh-TW" altLang="en-US" dirty="0" smtClean="0"/>
              <a:t>信件，只要</a:t>
            </a:r>
            <a:r>
              <a:rPr lang="zh-TW" altLang="en-US" dirty="0"/>
              <a:t>不開啟不認識的人寄來的信件</a:t>
            </a:r>
            <a:r>
              <a:rPr lang="zh-TW" altLang="en-US" dirty="0" smtClean="0"/>
              <a:t>即可？</a:t>
            </a:r>
            <a:endParaRPr lang="zh-TW" altLang="en-US" dirty="0"/>
          </a:p>
          <a:p>
            <a:r>
              <a:rPr lang="zh-TW" altLang="en-US" dirty="0" smtClean="0"/>
              <a:t>勒索</a:t>
            </a:r>
            <a:r>
              <a:rPr lang="zh-TW" altLang="en-US" dirty="0"/>
              <a:t>軟體為了賺取高額勒索</a:t>
            </a:r>
            <a:r>
              <a:rPr lang="zh-TW" altLang="en-US" dirty="0" smtClean="0"/>
              <a:t>費，僅</a:t>
            </a:r>
            <a:r>
              <a:rPr lang="zh-TW" altLang="en-US" dirty="0"/>
              <a:t>攻擊</a:t>
            </a:r>
            <a:r>
              <a:rPr lang="zh-TW" altLang="en-US" dirty="0" smtClean="0"/>
              <a:t>企業，一般</a:t>
            </a:r>
            <a:r>
              <a:rPr lang="zh-TW" altLang="en-US" dirty="0"/>
              <a:t>用戶並不會受</a:t>
            </a:r>
            <a:r>
              <a:rPr lang="zh-TW" altLang="en-US" dirty="0" smtClean="0"/>
              <a:t>駭？</a:t>
            </a:r>
            <a:endParaRPr lang="en-US" altLang="zh-TW" dirty="0" smtClean="0"/>
          </a:p>
          <a:p>
            <a:pPr lvl="1"/>
            <a:r>
              <a:rPr lang="zh-TW" altLang="en-US" dirty="0"/>
              <a:t>勒索軟體也會冒用朋友、同事、政府機關的身分寄送，而附件也可能偽裝圖示，假裝是</a:t>
            </a:r>
            <a:r>
              <a:rPr lang="en-US" altLang="zh-TW" dirty="0"/>
              <a:t>Word</a:t>
            </a:r>
            <a:r>
              <a:rPr lang="zh-TW" altLang="en-US" dirty="0"/>
              <a:t>文件等常見檔案，實際上卻是有問題的可執行</a:t>
            </a:r>
            <a:r>
              <a:rPr lang="zh-TW" altLang="en-US" dirty="0" smtClean="0"/>
              <a:t>檔</a:t>
            </a:r>
            <a:endParaRPr lang="en-US" altLang="zh-TW" dirty="0" smtClean="0"/>
          </a:p>
          <a:p>
            <a:pPr lvl="1"/>
            <a:endParaRPr lang="en-US" altLang="zh-TW" dirty="0" smtClean="0"/>
          </a:p>
          <a:p>
            <a:r>
              <a:rPr lang="zh-TW" altLang="en-US" dirty="0" smtClean="0"/>
              <a:t>勒索軟體警告訊息都是外文？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亞洲</a:t>
            </a:r>
            <a:r>
              <a:rPr lang="zh-TW" altLang="en-US" dirty="0"/>
              <a:t>中文地區已成為勒索軟體針對性攻擊的目標，以 </a:t>
            </a:r>
            <a:r>
              <a:rPr lang="en-US" altLang="zh-TW" dirty="0"/>
              <a:t>CryptL0cker</a:t>
            </a:r>
            <a:r>
              <a:rPr lang="zh-TW" altLang="en-US" dirty="0"/>
              <a:t>加密勒索軟體為例，其訊息就是顯示簡體</a:t>
            </a:r>
            <a:r>
              <a:rPr lang="zh-TW" altLang="en-US" dirty="0" smtClean="0"/>
              <a:t>中文，台灣</a:t>
            </a:r>
            <a:r>
              <a:rPr lang="zh-TW" altLang="en-US" dirty="0"/>
              <a:t>也有不少受害案例</a:t>
            </a:r>
          </a:p>
          <a:p>
            <a:endParaRPr lang="en-US" altLang="zh-TW" dirty="0"/>
          </a:p>
          <a:p>
            <a:endParaRPr lang="en-US" altLang="zh-TW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18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6402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 smtClean="0"/>
              <a:t>勒索軟體危害的因應之道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zh-TW" altLang="en-US" dirty="0"/>
              <a:t>中了勒索軟體該怎麼辦</a:t>
            </a:r>
            <a:r>
              <a:rPr lang="zh-TW" altLang="en-US" dirty="0" smtClean="0"/>
              <a:t>？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FBI</a:t>
            </a:r>
            <a:r>
              <a:rPr lang="zh-TW" altLang="en-US" dirty="0"/>
              <a:t>回答：</a:t>
            </a:r>
            <a:r>
              <a:rPr lang="zh-TW" altLang="en-US" b="1" dirty="0"/>
              <a:t>解密資料的最快方法就是花錢消災</a:t>
            </a:r>
            <a:r>
              <a:rPr lang="zh-TW" altLang="en-US" b="1" dirty="0" smtClean="0"/>
              <a:t>！</a:t>
            </a:r>
            <a:endParaRPr lang="en-US" altLang="zh-TW" b="1" dirty="0" smtClean="0"/>
          </a:p>
          <a:p>
            <a:r>
              <a:rPr lang="zh-TW" altLang="en-US" dirty="0" smtClean="0"/>
              <a:t>加</a:t>
            </a:r>
            <a:r>
              <a:rPr lang="zh-TW" altLang="en-US" dirty="0"/>
              <a:t>密你重要的檔案，只有當你支付贖金後才提供解密方法，使用無法破解的加密演算法，所以使用者只能選擇乖乖付錢（</a:t>
            </a:r>
            <a:r>
              <a:rPr lang="zh-TW" altLang="en-US" b="1" dirty="0"/>
              <a:t>雖然可能不會真的解密檔案</a:t>
            </a:r>
            <a:r>
              <a:rPr lang="zh-TW" altLang="en-US" dirty="0"/>
              <a:t>）或失去他們的</a:t>
            </a:r>
            <a:r>
              <a:rPr lang="zh-TW" altLang="en-US" dirty="0" smtClean="0"/>
              <a:t>資料！</a:t>
            </a:r>
            <a:endParaRPr lang="en-US" altLang="zh-TW" dirty="0" smtClean="0"/>
          </a:p>
          <a:p>
            <a:r>
              <a:rPr lang="zh-TW" altLang="en-US" b="1" dirty="0"/>
              <a:t>加密勒索軟體最大宗的攻擊方式是透過網路釣魚</a:t>
            </a:r>
            <a:r>
              <a:rPr lang="zh-TW" altLang="en-US" b="1" dirty="0" smtClean="0"/>
              <a:t>信件</a:t>
            </a:r>
            <a:endParaRPr lang="en-US" altLang="zh-TW" b="1" dirty="0" smtClean="0"/>
          </a:p>
          <a:p>
            <a:r>
              <a:rPr lang="zh-TW" altLang="en-US" dirty="0"/>
              <a:t>加密勒索軟體主要的攻擊管道，包含釣魚電子郵件、網頁惡意程式與惡意廣告，以及透過論壇文章瀏覽等</a:t>
            </a:r>
            <a:r>
              <a:rPr lang="zh-TW" altLang="en-US" dirty="0" smtClean="0"/>
              <a:t>管道</a:t>
            </a:r>
            <a:endParaRPr lang="en-US" altLang="zh-TW" dirty="0" smtClean="0"/>
          </a:p>
          <a:p>
            <a:endParaRPr lang="en-US" altLang="zh-TW" dirty="0"/>
          </a:p>
          <a:p>
            <a:endParaRPr lang="en-US" altLang="zh-TW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19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624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79692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z="3600" dirty="0"/>
              <a:t>您如何避免自己成為勒索軟體的受害者？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開啟電子郵件之前請先仔細看</a:t>
            </a:r>
            <a:r>
              <a:rPr lang="zh-TW" altLang="en-US" dirty="0" smtClean="0"/>
              <a:t>清楚</a:t>
            </a:r>
            <a:endParaRPr lang="en-US" altLang="zh-TW" dirty="0" smtClean="0"/>
          </a:p>
          <a:p>
            <a:r>
              <a:rPr lang="zh-TW" altLang="en-US" dirty="0"/>
              <a:t>避免點選不明來源電子郵件內的</a:t>
            </a:r>
            <a:r>
              <a:rPr lang="zh-TW" altLang="en-US" dirty="0" smtClean="0"/>
              <a:t>連結</a:t>
            </a:r>
            <a:endParaRPr lang="en-US" altLang="zh-TW" dirty="0" smtClean="0"/>
          </a:p>
          <a:p>
            <a:r>
              <a:rPr lang="zh-TW" altLang="en-US" dirty="0"/>
              <a:t>安裝防毒軟體並定期更新病毒</a:t>
            </a:r>
            <a:r>
              <a:rPr lang="zh-TW" altLang="en-US" dirty="0" smtClean="0"/>
              <a:t>碼</a:t>
            </a:r>
            <a:endParaRPr lang="en-US" altLang="zh-TW" dirty="0" smtClean="0"/>
          </a:p>
          <a:p>
            <a:r>
              <a:rPr lang="zh-TW" altLang="en-US" dirty="0" smtClean="0"/>
              <a:t>定期更新作業系統安全性、軟體</a:t>
            </a:r>
            <a:r>
              <a:rPr lang="zh-TW" altLang="en-US" dirty="0"/>
              <a:t>與應用程式</a:t>
            </a:r>
            <a:endParaRPr lang="en-US" altLang="zh-TW" dirty="0" smtClean="0"/>
          </a:p>
          <a:p>
            <a:r>
              <a:rPr lang="zh-TW" altLang="en-US" b="1" dirty="0" smtClean="0">
                <a:solidFill>
                  <a:srgbClr val="FF0000"/>
                </a:solidFill>
              </a:rPr>
              <a:t>備份、備份、備份</a:t>
            </a:r>
            <a:r>
              <a:rPr lang="zh-TW" altLang="en-US" dirty="0"/>
              <a:t>您的重要</a:t>
            </a:r>
            <a:r>
              <a:rPr lang="zh-TW" altLang="en-US" dirty="0" smtClean="0"/>
              <a:t>檔案</a:t>
            </a:r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256129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密碼設定教學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>
                <a:solidFill>
                  <a:schemeClr val="tx1"/>
                </a:solidFill>
              </a:rPr>
              <a:t>105</a:t>
            </a:r>
            <a:r>
              <a:rPr lang="zh-TW" altLang="en-US" dirty="0">
                <a:solidFill>
                  <a:schemeClr val="tx1"/>
                </a:solidFill>
              </a:rPr>
              <a:t>年度資安教育</a:t>
            </a:r>
            <a:r>
              <a:rPr lang="zh-TW" altLang="en-US" dirty="0" smtClean="0">
                <a:solidFill>
                  <a:schemeClr val="tx1"/>
                </a:solidFill>
              </a:rPr>
              <a:t>訓練</a:t>
            </a:r>
          </a:p>
          <a:p>
            <a:r>
              <a:rPr lang="zh-TW" altLang="en-US" dirty="0" smtClean="0">
                <a:solidFill>
                  <a:schemeClr val="tx1"/>
                </a:solidFill>
              </a:rPr>
              <a:t>一般人員 </a:t>
            </a:r>
            <a:r>
              <a:rPr lang="en-US" altLang="zh-TW" dirty="0" smtClean="0">
                <a:solidFill>
                  <a:schemeClr val="tx1"/>
                </a:solidFill>
              </a:rPr>
              <a:t>– </a:t>
            </a:r>
            <a:r>
              <a:rPr lang="zh-TW" altLang="en-US" dirty="0" smtClean="0">
                <a:solidFill>
                  <a:schemeClr val="tx1"/>
                </a:solidFill>
              </a:rPr>
              <a:t>勒索軟體介紹及</a:t>
            </a:r>
            <a:r>
              <a:rPr lang="zh-TW" altLang="en-US" dirty="0">
                <a:solidFill>
                  <a:schemeClr val="tx1"/>
                </a:solidFill>
              </a:rPr>
              <a:t>密碼設定教學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2654424" y="6356350"/>
            <a:ext cx="2133600" cy="365125"/>
          </a:xfrm>
        </p:spPr>
        <p:txBody>
          <a:bodyPr/>
          <a:lstStyle/>
          <a:p>
            <a:fld id="{73DA0BB7-265A-403C-9275-D587AB510EDC}" type="slidenum">
              <a:rPr lang="zh-TW" altLang="en-US" smtClean="0"/>
              <a:t>21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13055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79692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z="3600" dirty="0" smtClean="0"/>
              <a:t>密碼</a:t>
            </a:r>
            <a:r>
              <a:rPr lang="zh-TW" altLang="en-US" sz="3600" dirty="0"/>
              <a:t>設定小</a:t>
            </a:r>
            <a:r>
              <a:rPr lang="zh-TW" altLang="en-US" sz="3600" dirty="0" smtClean="0"/>
              <a:t>秘訣</a:t>
            </a:r>
            <a:endParaRPr lang="zh-TW" altLang="en-US" sz="36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使用長度</a:t>
            </a:r>
            <a:r>
              <a:rPr lang="en-US" altLang="zh-TW" dirty="0" smtClean="0"/>
              <a:t>12</a:t>
            </a:r>
            <a:r>
              <a:rPr lang="zh-TW" altLang="en-US" dirty="0" smtClean="0"/>
              <a:t>個字元的密碼，並使用大小寫</a:t>
            </a:r>
            <a:r>
              <a:rPr lang="zh-TW" altLang="en-US" dirty="0" smtClean="0"/>
              <a:t>英文</a:t>
            </a:r>
            <a:r>
              <a:rPr lang="zh-TW" altLang="en-US" dirty="0"/>
              <a:t>、</a:t>
            </a:r>
            <a:r>
              <a:rPr lang="zh-TW" altLang="en-US" dirty="0" smtClean="0"/>
              <a:t>數字</a:t>
            </a:r>
            <a:r>
              <a:rPr lang="en-US" altLang="zh-TW" dirty="0" smtClean="0"/>
              <a:t>+</a:t>
            </a:r>
            <a:r>
              <a:rPr lang="zh-TW" altLang="en-US" dirty="0" smtClean="0"/>
              <a:t>符號混合</a:t>
            </a:r>
            <a:r>
              <a:rPr lang="zh-TW" altLang="en-US" dirty="0" smtClean="0"/>
              <a:t>組成。</a:t>
            </a:r>
            <a:endParaRPr lang="en-US" altLang="zh-TW" dirty="0" smtClean="0"/>
          </a:p>
          <a:p>
            <a:pPr fontAlgn="base"/>
            <a:r>
              <a:rPr lang="zh-TW" altLang="en-US" dirty="0" smtClean="0"/>
              <a:t>另外也可用中文</a:t>
            </a:r>
            <a:r>
              <a:rPr lang="zh-TW" altLang="en-US" dirty="0"/>
              <a:t>輸入</a:t>
            </a:r>
            <a:r>
              <a:rPr lang="zh-TW" altLang="en-US" dirty="0" smtClean="0"/>
              <a:t>密碼或</a:t>
            </a:r>
            <a:r>
              <a:rPr lang="zh-TW" altLang="en-US" dirty="0"/>
              <a:t>圖型</a:t>
            </a:r>
            <a:r>
              <a:rPr lang="zh-TW" altLang="en-US" dirty="0" smtClean="0"/>
              <a:t>密碼。</a:t>
            </a:r>
            <a:endParaRPr lang="zh-TW" altLang="en-US" dirty="0"/>
          </a:p>
          <a:p>
            <a:pPr fontAlgn="base"/>
            <a:r>
              <a:rPr lang="zh-TW" altLang="en-US" dirty="0" smtClean="0"/>
              <a:t>避免</a:t>
            </a:r>
            <a:r>
              <a:rPr lang="zh-TW" altLang="en-US" dirty="0"/>
              <a:t>使用重要的日期，</a:t>
            </a:r>
            <a:r>
              <a:rPr lang="zh-TW" altLang="en-US" dirty="0" smtClean="0"/>
              <a:t>例如</a:t>
            </a:r>
            <a:r>
              <a:rPr lang="zh-TW" altLang="en-US" dirty="0"/>
              <a:t>寵物</a:t>
            </a:r>
            <a:r>
              <a:rPr lang="zh-TW" altLang="en-US" dirty="0" smtClean="0"/>
              <a:t>名字、生日、紀念日。</a:t>
            </a:r>
            <a:endParaRPr lang="zh-TW" altLang="en-US" dirty="0"/>
          </a:p>
          <a:p>
            <a:pPr fontAlgn="base"/>
            <a:r>
              <a:rPr lang="zh-TW" altLang="en-US" dirty="0"/>
              <a:t>每一個帳號</a:t>
            </a:r>
            <a:r>
              <a:rPr lang="zh-TW" altLang="en-US" dirty="0" smtClean="0"/>
              <a:t>建立</a:t>
            </a:r>
            <a:r>
              <a:rPr lang="zh-TW" altLang="en-US" dirty="0"/>
              <a:t>一組</a:t>
            </a:r>
            <a:r>
              <a:rPr lang="zh-TW" altLang="en-US" dirty="0" smtClean="0"/>
              <a:t>密碼，切勿使用</a:t>
            </a:r>
            <a:r>
              <a:rPr lang="zh-TW" altLang="en-US" dirty="0"/>
              <a:t>相同的</a:t>
            </a:r>
            <a:r>
              <a:rPr lang="zh-TW" altLang="en-US" dirty="0" smtClean="0"/>
              <a:t>密碼，並定期更換密碼。</a:t>
            </a:r>
            <a:endParaRPr lang="en-US" altLang="zh-TW" dirty="0" smtClean="0"/>
          </a:p>
          <a:p>
            <a:pPr fontAlgn="base"/>
            <a:r>
              <a:rPr lang="zh-TW" altLang="en-US" dirty="0"/>
              <a:t>使用密碼管理</a:t>
            </a:r>
            <a:r>
              <a:rPr lang="zh-TW" altLang="en-US" dirty="0" smtClean="0"/>
              <a:t>軟體：例如</a:t>
            </a:r>
            <a:r>
              <a:rPr lang="en-US" altLang="zh-TW" dirty="0"/>
              <a:t>KeePass Password </a:t>
            </a:r>
            <a:r>
              <a:rPr lang="en-US" altLang="zh-TW" dirty="0" smtClean="0"/>
              <a:t>Safe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3204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0230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TSC_簡報色彩_Fats Domin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679E71"/>
      </a:accent1>
      <a:accent2>
        <a:srgbClr val="F7F09E"/>
      </a:accent2>
      <a:accent3>
        <a:srgbClr val="FFCC62"/>
      </a:accent3>
      <a:accent4>
        <a:srgbClr val="FF832B"/>
      </a:accent4>
      <a:accent5>
        <a:srgbClr val="F24643"/>
      </a:accent5>
      <a:accent6>
        <a:srgbClr val="F79646"/>
      </a:accent6>
      <a:hlink>
        <a:srgbClr val="0000FF"/>
      </a:hlink>
      <a:folHlink>
        <a:srgbClr val="800080"/>
      </a:folHlink>
    </a:clrScheme>
    <a:fontScheme name="TSC_簡報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57150">
          <a:solidFill>
            <a:schemeClr val="tx1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16495</TotalTime>
  <Words>1548</Words>
  <Application>Microsoft Office PowerPoint</Application>
  <PresentationFormat>如螢幕大小 (4:3)</PresentationFormat>
  <Paragraphs>179</Paragraphs>
  <Slides>24</Slides>
  <Notes>20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24</vt:i4>
      </vt:variant>
    </vt:vector>
  </HeadingPairs>
  <TitlesOfParts>
    <vt:vector size="25" baseType="lpstr">
      <vt:lpstr>Office 佈景主題</vt:lpstr>
      <vt:lpstr>農業金融局</vt:lpstr>
      <vt:lpstr>PowerPoint 簡報</vt:lpstr>
      <vt:lpstr>賽門鐵克 2016 年安全威脅趨勢預測</vt:lpstr>
      <vt:lpstr>賽門鐵克 2016 年安全威脅趨勢預測</vt:lpstr>
      <vt:lpstr>iOS曝漏洞 大量中國App中木馬 微信也有份</vt:lpstr>
      <vt:lpstr>賽門鐵克 2016 年安全威脅趨勢預測</vt:lpstr>
      <vt:lpstr>賽門鐵克 2016 年安全威脅趨勢預測</vt:lpstr>
      <vt:lpstr>賽門鐵克 2016 年安全威脅趨勢預測</vt:lpstr>
      <vt:lpstr>中共駭台灣嚴重 交通部：達準戰爭程度</vt:lpstr>
      <vt:lpstr>趨勢科技 2016 年資安威脅預測</vt:lpstr>
      <vt:lpstr>趨勢科技 2016 年資安威脅預測</vt:lpstr>
      <vt:lpstr>趨勢科技 2016 年資安威脅預測</vt:lpstr>
      <vt:lpstr>勒索軟體防範與因應</vt:lpstr>
      <vt:lpstr>  安全出漏洞蘋果Mac電腦首遭軟體勒索</vt:lpstr>
      <vt:lpstr>  勒索軟體之危害</vt:lpstr>
      <vt:lpstr>  勒索軟體之危害-案例說明</vt:lpstr>
      <vt:lpstr>  勒索軟體之危害-案例說明</vt:lpstr>
      <vt:lpstr>  勒索軟體之危害-案例說明</vt:lpstr>
      <vt:lpstr>勒索軟體常見的認知錯誤</vt:lpstr>
      <vt:lpstr>勒索軟體危害的因應之道</vt:lpstr>
      <vt:lpstr>您如何避免自己成為勒索軟體的受害者？</vt:lpstr>
      <vt:lpstr>密碼設定教學</vt:lpstr>
      <vt:lpstr>密碼設定小秘訣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CT Chen</dc:creator>
  <cp:lastModifiedBy>andy</cp:lastModifiedBy>
  <cp:revision>282</cp:revision>
  <dcterms:created xsi:type="dcterms:W3CDTF">2014-05-05T03:28:54Z</dcterms:created>
  <dcterms:modified xsi:type="dcterms:W3CDTF">2016-07-15T07:33:15Z</dcterms:modified>
</cp:coreProperties>
</file>