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540" r:id="rId3"/>
    <p:sldId id="400" r:id="rId4"/>
    <p:sldId id="541" r:id="rId5"/>
    <p:sldId id="546" r:id="rId6"/>
    <p:sldId id="547" r:id="rId7"/>
    <p:sldId id="543" r:id="rId8"/>
    <p:sldId id="544" r:id="rId9"/>
    <p:sldId id="545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9E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817" autoAdjust="0"/>
  </p:normalViewPr>
  <p:slideViewPr>
    <p:cSldViewPr>
      <p:cViewPr varScale="1">
        <p:scale>
          <a:sx n="54" d="100"/>
          <a:sy n="54" d="100"/>
        </p:scale>
        <p:origin x="186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2880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F4A9D3-B9C5-4524-B88B-F6F940591CA9}" type="datetimeFigureOut">
              <a:rPr lang="zh-TW" altLang="en-US" smtClean="0"/>
              <a:t>2016/4/19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1C574-018A-47CD-AB1E-B2D5420CBF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22184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432EAA-730F-4E55-9D2B-41C025D24C4B}" type="datetimeFigureOut">
              <a:rPr lang="zh-TW" altLang="en-US" smtClean="0"/>
              <a:t>2016/4/19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B597E-F502-4412-9AB9-C6CEC2297B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6667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5506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394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個人資料保護法之特定目的及個人資料之類別修正總說明及對照表</a:t>
            </a:r>
          </a:p>
          <a:p>
            <a:r>
              <a:rPr lang="en-US" altLang="zh-TW" dirty="0"/>
              <a:t>https://www.moj.gov.tw/ct.asp?xItem=283183&amp;ctNode=28007&amp;mp=001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B597E-F502-4412-9AB9-C6CEC2297BDB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7496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03448" y="3886200"/>
            <a:ext cx="7840960" cy="1559024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Picture 5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448" y="332656"/>
            <a:ext cx="2748600" cy="844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 userDrawn="1"/>
        </p:nvSpPr>
        <p:spPr>
          <a:xfrm>
            <a:off x="0" y="1484784"/>
            <a:ext cx="9144000" cy="2136190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03448" y="1793887"/>
            <a:ext cx="5688632" cy="1470025"/>
          </a:xfrm>
        </p:spPr>
        <p:txBody>
          <a:bodyPr/>
          <a:lstStyle>
            <a:lvl1pPr algn="l">
              <a:defRPr b="1">
                <a:solidFill>
                  <a:schemeClr val="bg1"/>
                </a:solidFill>
              </a:defRPr>
            </a:lvl1pPr>
          </a:lstStyle>
          <a:p>
            <a:endParaRPr lang="zh-TW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grpSp>
        <p:nvGrpSpPr>
          <p:cNvPr id="30" name="群組 29"/>
          <p:cNvGrpSpPr/>
          <p:nvPr userDrawn="1"/>
        </p:nvGrpSpPr>
        <p:grpSpPr>
          <a:xfrm>
            <a:off x="457200" y="1304764"/>
            <a:ext cx="8219256" cy="1008112"/>
            <a:chOff x="457200" y="1124744"/>
            <a:chExt cx="8219256" cy="1008112"/>
          </a:xfrm>
        </p:grpSpPr>
        <p:sp>
          <p:nvSpPr>
            <p:cNvPr id="5" name="矩形 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8" name="矩形 2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7" name="群組 36"/>
          <p:cNvGrpSpPr/>
          <p:nvPr userDrawn="1"/>
        </p:nvGrpSpPr>
        <p:grpSpPr>
          <a:xfrm>
            <a:off x="457200" y="2636912"/>
            <a:ext cx="8219256" cy="1008112"/>
            <a:chOff x="457200" y="1124744"/>
            <a:chExt cx="8219256" cy="1008112"/>
          </a:xfrm>
        </p:grpSpPr>
        <p:sp>
          <p:nvSpPr>
            <p:cNvPr id="38" name="矩形 37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1" name="群組 40"/>
          <p:cNvGrpSpPr/>
          <p:nvPr userDrawn="1"/>
        </p:nvGrpSpPr>
        <p:grpSpPr>
          <a:xfrm>
            <a:off x="457200" y="3969060"/>
            <a:ext cx="8219256" cy="1008112"/>
            <a:chOff x="457200" y="1124744"/>
            <a:chExt cx="8219256" cy="1008112"/>
          </a:xfrm>
        </p:grpSpPr>
        <p:sp>
          <p:nvSpPr>
            <p:cNvPr id="42" name="矩形 41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50" name="標題 1"/>
          <p:cNvSpPr txBox="1">
            <a:spLocks/>
          </p:cNvSpPr>
          <p:nvPr userDrawn="1"/>
        </p:nvSpPr>
        <p:spPr>
          <a:xfrm>
            <a:off x="457200" y="130325"/>
            <a:ext cx="8229600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簡報大綱</a:t>
            </a:r>
          </a:p>
        </p:txBody>
      </p:sp>
      <p:sp>
        <p:nvSpPr>
          <p:cNvPr id="59" name="標題 1"/>
          <p:cNvSpPr txBox="1">
            <a:spLocks/>
          </p:cNvSpPr>
          <p:nvPr userDrawn="1"/>
        </p:nvSpPr>
        <p:spPr>
          <a:xfrm>
            <a:off x="457200" y="4113076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三</a:t>
            </a:r>
          </a:p>
        </p:txBody>
      </p:sp>
      <p:sp>
        <p:nvSpPr>
          <p:cNvPr id="60" name="標題 1"/>
          <p:cNvSpPr txBox="1">
            <a:spLocks/>
          </p:cNvSpPr>
          <p:nvPr userDrawn="1"/>
        </p:nvSpPr>
        <p:spPr>
          <a:xfrm>
            <a:off x="457200" y="278092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二</a:t>
            </a:r>
          </a:p>
        </p:txBody>
      </p:sp>
      <p:sp>
        <p:nvSpPr>
          <p:cNvPr id="61" name="標題 1"/>
          <p:cNvSpPr txBox="1">
            <a:spLocks/>
          </p:cNvSpPr>
          <p:nvPr userDrawn="1"/>
        </p:nvSpPr>
        <p:spPr>
          <a:xfrm>
            <a:off x="457200" y="1448780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一</a:t>
            </a:r>
          </a:p>
        </p:txBody>
      </p:sp>
    </p:spTree>
    <p:extLst>
      <p:ext uri="{BB962C8B-B14F-4D97-AF65-F5344CB8AC3E}">
        <p14:creationId xmlns:p14="http://schemas.microsoft.com/office/powerpoint/2010/main" val="959776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grpSp>
        <p:nvGrpSpPr>
          <p:cNvPr id="30" name="群組 29"/>
          <p:cNvGrpSpPr/>
          <p:nvPr userDrawn="1"/>
        </p:nvGrpSpPr>
        <p:grpSpPr>
          <a:xfrm>
            <a:off x="457200" y="1304764"/>
            <a:ext cx="8219256" cy="1008112"/>
            <a:chOff x="457200" y="1124744"/>
            <a:chExt cx="8219256" cy="1008112"/>
          </a:xfrm>
        </p:grpSpPr>
        <p:sp>
          <p:nvSpPr>
            <p:cNvPr id="5" name="矩形 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8" name="矩形 2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7" name="群組 36"/>
          <p:cNvGrpSpPr/>
          <p:nvPr userDrawn="1"/>
        </p:nvGrpSpPr>
        <p:grpSpPr>
          <a:xfrm>
            <a:off x="457200" y="2636912"/>
            <a:ext cx="8219256" cy="1008112"/>
            <a:chOff x="457200" y="1124744"/>
            <a:chExt cx="8219256" cy="1008112"/>
          </a:xfrm>
        </p:grpSpPr>
        <p:sp>
          <p:nvSpPr>
            <p:cNvPr id="38" name="矩形 37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1" name="群組 40"/>
          <p:cNvGrpSpPr/>
          <p:nvPr userDrawn="1"/>
        </p:nvGrpSpPr>
        <p:grpSpPr>
          <a:xfrm>
            <a:off x="457200" y="3969060"/>
            <a:ext cx="8219256" cy="1008112"/>
            <a:chOff x="457200" y="1124744"/>
            <a:chExt cx="8219256" cy="1008112"/>
          </a:xfrm>
        </p:grpSpPr>
        <p:sp>
          <p:nvSpPr>
            <p:cNvPr id="42" name="矩形 41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4" name="群組 43"/>
          <p:cNvGrpSpPr/>
          <p:nvPr userDrawn="1"/>
        </p:nvGrpSpPr>
        <p:grpSpPr>
          <a:xfrm>
            <a:off x="457200" y="5301208"/>
            <a:ext cx="8219256" cy="1008112"/>
            <a:chOff x="457200" y="1124744"/>
            <a:chExt cx="8219256" cy="1008112"/>
          </a:xfrm>
        </p:grpSpPr>
        <p:sp>
          <p:nvSpPr>
            <p:cNvPr id="45" name="矩形 4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" name="矩形 45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50" name="標題 1"/>
          <p:cNvSpPr txBox="1">
            <a:spLocks/>
          </p:cNvSpPr>
          <p:nvPr userDrawn="1"/>
        </p:nvSpPr>
        <p:spPr>
          <a:xfrm>
            <a:off x="457200" y="130325"/>
            <a:ext cx="8229600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簡報大綱</a:t>
            </a:r>
          </a:p>
        </p:txBody>
      </p:sp>
      <p:sp>
        <p:nvSpPr>
          <p:cNvPr id="58" name="標題 1"/>
          <p:cNvSpPr txBox="1">
            <a:spLocks/>
          </p:cNvSpPr>
          <p:nvPr userDrawn="1"/>
        </p:nvSpPr>
        <p:spPr>
          <a:xfrm>
            <a:off x="457200" y="5445224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四</a:t>
            </a:r>
          </a:p>
        </p:txBody>
      </p:sp>
      <p:sp>
        <p:nvSpPr>
          <p:cNvPr id="59" name="標題 1"/>
          <p:cNvSpPr txBox="1">
            <a:spLocks/>
          </p:cNvSpPr>
          <p:nvPr userDrawn="1"/>
        </p:nvSpPr>
        <p:spPr>
          <a:xfrm>
            <a:off x="457200" y="4113076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三</a:t>
            </a:r>
          </a:p>
        </p:txBody>
      </p:sp>
      <p:sp>
        <p:nvSpPr>
          <p:cNvPr id="60" name="標題 1"/>
          <p:cNvSpPr txBox="1">
            <a:spLocks/>
          </p:cNvSpPr>
          <p:nvPr userDrawn="1"/>
        </p:nvSpPr>
        <p:spPr>
          <a:xfrm>
            <a:off x="457200" y="278092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二</a:t>
            </a:r>
          </a:p>
        </p:txBody>
      </p:sp>
      <p:sp>
        <p:nvSpPr>
          <p:cNvPr id="61" name="標題 1"/>
          <p:cNvSpPr txBox="1">
            <a:spLocks/>
          </p:cNvSpPr>
          <p:nvPr userDrawn="1"/>
        </p:nvSpPr>
        <p:spPr>
          <a:xfrm>
            <a:off x="457200" y="1448780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一</a:t>
            </a:r>
          </a:p>
        </p:txBody>
      </p:sp>
    </p:spTree>
    <p:extLst>
      <p:ext uri="{BB962C8B-B14F-4D97-AF65-F5344CB8AC3E}">
        <p14:creationId xmlns:p14="http://schemas.microsoft.com/office/powerpoint/2010/main" val="2896346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/>
          <p:cNvGrpSpPr/>
          <p:nvPr userDrawn="1"/>
        </p:nvGrpSpPr>
        <p:grpSpPr>
          <a:xfrm>
            <a:off x="467544" y="5373215"/>
            <a:ext cx="8219256" cy="864095"/>
            <a:chOff x="457200" y="1124744"/>
            <a:chExt cx="8219256" cy="1008112"/>
          </a:xfrm>
        </p:grpSpPr>
        <p:sp>
          <p:nvSpPr>
            <p:cNvPr id="24" name="矩形 23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矩形 24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grpSp>
        <p:nvGrpSpPr>
          <p:cNvPr id="30" name="群組 29"/>
          <p:cNvGrpSpPr/>
          <p:nvPr userDrawn="1"/>
        </p:nvGrpSpPr>
        <p:grpSpPr>
          <a:xfrm>
            <a:off x="467544" y="1167949"/>
            <a:ext cx="8219256" cy="864095"/>
            <a:chOff x="457200" y="1124744"/>
            <a:chExt cx="8219256" cy="1008112"/>
          </a:xfrm>
        </p:grpSpPr>
        <p:sp>
          <p:nvSpPr>
            <p:cNvPr id="5" name="矩形 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8" name="矩形 27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rgbClr val="679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7" name="群組 36"/>
          <p:cNvGrpSpPr/>
          <p:nvPr userDrawn="1"/>
        </p:nvGrpSpPr>
        <p:grpSpPr>
          <a:xfrm>
            <a:off x="467544" y="2219265"/>
            <a:ext cx="8219256" cy="864095"/>
            <a:chOff x="457200" y="1124744"/>
            <a:chExt cx="8219256" cy="1008112"/>
          </a:xfrm>
        </p:grpSpPr>
        <p:sp>
          <p:nvSpPr>
            <p:cNvPr id="38" name="矩形 37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1" name="群組 40"/>
          <p:cNvGrpSpPr/>
          <p:nvPr userDrawn="1"/>
        </p:nvGrpSpPr>
        <p:grpSpPr>
          <a:xfrm>
            <a:off x="467544" y="3270581"/>
            <a:ext cx="8219256" cy="864095"/>
            <a:chOff x="457200" y="1124744"/>
            <a:chExt cx="8219256" cy="1008112"/>
          </a:xfrm>
        </p:grpSpPr>
        <p:sp>
          <p:nvSpPr>
            <p:cNvPr id="42" name="矩形 41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4" name="群組 43"/>
          <p:cNvGrpSpPr/>
          <p:nvPr userDrawn="1"/>
        </p:nvGrpSpPr>
        <p:grpSpPr>
          <a:xfrm>
            <a:off x="467544" y="4321897"/>
            <a:ext cx="8219256" cy="864095"/>
            <a:chOff x="457200" y="1124744"/>
            <a:chExt cx="8219256" cy="1008112"/>
          </a:xfrm>
        </p:grpSpPr>
        <p:sp>
          <p:nvSpPr>
            <p:cNvPr id="45" name="矩形 44"/>
            <p:cNvSpPr/>
            <p:nvPr userDrawn="1"/>
          </p:nvSpPr>
          <p:spPr>
            <a:xfrm>
              <a:off x="457200" y="1124744"/>
              <a:ext cx="1008112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" name="矩形 45"/>
            <p:cNvSpPr/>
            <p:nvPr userDrawn="1"/>
          </p:nvSpPr>
          <p:spPr>
            <a:xfrm>
              <a:off x="1763688" y="1124744"/>
              <a:ext cx="6912768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50" name="標題 1"/>
          <p:cNvSpPr txBox="1">
            <a:spLocks/>
          </p:cNvSpPr>
          <p:nvPr userDrawn="1"/>
        </p:nvSpPr>
        <p:spPr>
          <a:xfrm>
            <a:off x="457200" y="130325"/>
            <a:ext cx="8229600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簡報大綱</a:t>
            </a:r>
          </a:p>
        </p:txBody>
      </p:sp>
      <p:sp>
        <p:nvSpPr>
          <p:cNvPr id="58" name="標題 1"/>
          <p:cNvSpPr txBox="1">
            <a:spLocks/>
          </p:cNvSpPr>
          <p:nvPr userDrawn="1"/>
        </p:nvSpPr>
        <p:spPr>
          <a:xfrm>
            <a:off x="457200" y="544657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五</a:t>
            </a:r>
          </a:p>
        </p:txBody>
      </p:sp>
      <p:sp>
        <p:nvSpPr>
          <p:cNvPr id="59" name="標題 1"/>
          <p:cNvSpPr txBox="1">
            <a:spLocks/>
          </p:cNvSpPr>
          <p:nvPr userDrawn="1"/>
        </p:nvSpPr>
        <p:spPr>
          <a:xfrm>
            <a:off x="467544" y="3342588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三</a:t>
            </a:r>
          </a:p>
        </p:txBody>
      </p:sp>
      <p:sp>
        <p:nvSpPr>
          <p:cNvPr id="60" name="標題 1"/>
          <p:cNvSpPr txBox="1">
            <a:spLocks/>
          </p:cNvSpPr>
          <p:nvPr userDrawn="1"/>
        </p:nvSpPr>
        <p:spPr>
          <a:xfrm>
            <a:off x="467544" y="2291272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二</a:t>
            </a:r>
          </a:p>
        </p:txBody>
      </p:sp>
      <p:sp>
        <p:nvSpPr>
          <p:cNvPr id="61" name="標題 1"/>
          <p:cNvSpPr txBox="1">
            <a:spLocks/>
          </p:cNvSpPr>
          <p:nvPr userDrawn="1"/>
        </p:nvSpPr>
        <p:spPr>
          <a:xfrm>
            <a:off x="457200" y="1239956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一</a:t>
            </a:r>
          </a:p>
        </p:txBody>
      </p:sp>
      <p:sp>
        <p:nvSpPr>
          <p:cNvPr id="32" name="標題 1"/>
          <p:cNvSpPr txBox="1">
            <a:spLocks/>
          </p:cNvSpPr>
          <p:nvPr userDrawn="1"/>
        </p:nvSpPr>
        <p:spPr>
          <a:xfrm>
            <a:off x="467544" y="4393904"/>
            <a:ext cx="1008112" cy="7200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dirty="0">
                <a:solidFill>
                  <a:schemeClr val="tx1"/>
                </a:solidFill>
              </a:rPr>
              <a:t>四</a:t>
            </a:r>
          </a:p>
        </p:txBody>
      </p:sp>
    </p:spTree>
    <p:extLst>
      <p:ext uri="{BB962C8B-B14F-4D97-AF65-F5344CB8AC3E}">
        <p14:creationId xmlns:p14="http://schemas.microsoft.com/office/powerpoint/2010/main" val="2752774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4386370"/>
            <a:ext cx="9144000" cy="14127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ctr"/>
          <a:lstStyle>
            <a:lvl1pPr algn="r">
              <a:defRPr sz="4000" b="1" cap="all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523488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91464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78180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7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351683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30325"/>
            <a:ext cx="8229600" cy="720079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778728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34493"/>
            <a:ext cx="2133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038600" y="6434493"/>
            <a:ext cx="1066800" cy="365125"/>
          </a:xfrm>
        </p:spPr>
        <p:txBody>
          <a:bodyPr/>
          <a:lstStyle>
            <a:lvl1pPr algn="ctr">
              <a:defRPr/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pic>
        <p:nvPicPr>
          <p:cNvPr id="8" name="Picture 10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4151" y="6460024"/>
            <a:ext cx="1016322" cy="3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方塊 20"/>
          <p:cNvSpPr txBox="1"/>
          <p:nvPr userDrawn="1"/>
        </p:nvSpPr>
        <p:spPr>
          <a:xfrm>
            <a:off x="6757289" y="6445126"/>
            <a:ext cx="114013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Copyright©2016</a:t>
            </a:r>
            <a:endParaRPr kumimoji="0" lang="zh-TW" altLang="en-US" sz="1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10" name="文字方塊 21"/>
          <p:cNvSpPr txBox="1"/>
          <p:nvPr userDrawn="1"/>
        </p:nvSpPr>
        <p:spPr>
          <a:xfrm>
            <a:off x="5364088" y="6601908"/>
            <a:ext cx="261627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新細明體"/>
              </a:rPr>
              <a:t>All Rights Reserved, Reproduction is Strictly Prohibited</a:t>
            </a:r>
            <a:endParaRPr kumimoji="0" lang="zh-TW" altLang="en-US" sz="8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800751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new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3722" y="2780928"/>
            <a:ext cx="422054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1787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004773E-12FC-49DD-B367-7B221FD4B298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62408453"/>
      </p:ext>
    </p:extLst>
  </p:cSld>
  <p:clrMapOvr>
    <a:masterClrMapping/>
  </p:clrMapOvr>
  <p:transition spd="med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9" r:id="rId2"/>
    <p:sldLayoutId id="2147483661" r:id="rId3"/>
    <p:sldLayoutId id="2147483665" r:id="rId4"/>
    <p:sldLayoutId id="2147483651" r:id="rId5"/>
    <p:sldLayoutId id="2147483650" r:id="rId6"/>
    <p:sldLayoutId id="2147483660" r:id="rId7"/>
    <p:sldLayoutId id="2147483663" r:id="rId8"/>
    <p:sldLayoutId id="2147483666" r:id="rId9"/>
    <p:sldLayoutId id="2147483667" r:id="rId10"/>
    <p:sldLayoutId id="2147483668" r:id="rId11"/>
    <p:sldLayoutId id="2147483664" r:id="rId12"/>
    <p:sldLayoutId id="2147483662" r:id="rId13"/>
    <p:sldLayoutId id="2147483652" r:id="rId14"/>
    <p:sldLayoutId id="2147483653" r:id="rId15"/>
    <p:sldLayoutId id="2147483656" r:id="rId16"/>
    <p:sldLayoutId id="2147483657" r:id="rId17"/>
    <p:sldLayoutId id="2147483658" r:id="rId18"/>
    <p:sldLayoutId id="2147483659" r:id="rId19"/>
    <p:sldLayoutId id="2147483670" r:id="rId20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標題 1"/>
          <p:cNvSpPr>
            <a:spLocks noGrp="1"/>
          </p:cNvSpPr>
          <p:nvPr>
            <p:ph type="subTitle" idx="1"/>
          </p:nvPr>
        </p:nvSpPr>
        <p:spPr>
          <a:xfrm>
            <a:off x="403448" y="3886200"/>
            <a:ext cx="8273008" cy="1559024"/>
          </a:xfrm>
        </p:spPr>
        <p:txBody>
          <a:bodyPr>
            <a:noAutofit/>
          </a:bodyPr>
          <a:lstStyle/>
          <a:p>
            <a:r>
              <a:rPr lang="en-US" altLang="zh-TW" sz="2800" dirty="0"/>
              <a:t>105</a:t>
            </a:r>
            <a:r>
              <a:rPr lang="zh-TW" altLang="en-US" sz="2800" dirty="0"/>
              <a:t>年度一般人員</a:t>
            </a:r>
            <a:endParaRPr lang="en-US" altLang="zh-TW" sz="2800" dirty="0"/>
          </a:p>
          <a:p>
            <a:r>
              <a:rPr lang="zh-TW" altLang="en-US" sz="2800" dirty="0"/>
              <a:t>課程名稱</a:t>
            </a:r>
            <a:r>
              <a:rPr lang="en-US" altLang="zh-TW" sz="2800" dirty="0"/>
              <a:t>:</a:t>
            </a:r>
            <a:r>
              <a:rPr lang="zh-TW" altLang="en-US" sz="2800" dirty="0"/>
              <a:t>個資盤點與個資風險評鑑</a:t>
            </a:r>
            <a:endParaRPr lang="zh-TW" altLang="en-US" sz="2600" dirty="0">
              <a:solidFill>
                <a:schemeClr val="tx1"/>
              </a:solidFill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403448" y="1793887"/>
            <a:ext cx="5824736" cy="1470025"/>
          </a:xfrm>
        </p:spPr>
        <p:txBody>
          <a:bodyPr>
            <a:normAutofit/>
          </a:bodyPr>
          <a:lstStyle/>
          <a:p>
            <a:r>
              <a:rPr lang="zh-TW" altLang="en-US" dirty="0"/>
              <a:t>農業金融局</a:t>
            </a:r>
          </a:p>
        </p:txBody>
      </p:sp>
      <p:sp>
        <p:nvSpPr>
          <p:cNvPr id="4" name="副標題 1"/>
          <p:cNvSpPr txBox="1">
            <a:spLocks/>
          </p:cNvSpPr>
          <p:nvPr/>
        </p:nvSpPr>
        <p:spPr>
          <a:xfrm>
            <a:off x="395536" y="5301208"/>
            <a:ext cx="7840960" cy="1054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dirty="0"/>
              <a:t>上課日期</a:t>
            </a:r>
            <a:r>
              <a:rPr lang="en-US" altLang="zh-TW" sz="2000" dirty="0"/>
              <a:t>/</a:t>
            </a:r>
            <a:r>
              <a:rPr lang="zh-TW" altLang="en-US" sz="2000" dirty="0"/>
              <a:t>時間：</a:t>
            </a:r>
            <a:r>
              <a:rPr lang="en-US" altLang="zh-TW" sz="2000" dirty="0"/>
              <a:t>105/04/20</a:t>
            </a:r>
            <a:r>
              <a:rPr lang="zh-TW" altLang="en-US" sz="2000" dirty="0"/>
              <a:t>、</a:t>
            </a:r>
            <a:r>
              <a:rPr lang="en-US" altLang="zh-TW" sz="2000" dirty="0"/>
              <a:t>4/28</a:t>
            </a:r>
          </a:p>
          <a:p>
            <a:r>
              <a:rPr lang="zh-TW" altLang="en-US" sz="2000" dirty="0"/>
              <a:t>授課人員：德欣寰宇　顧問部　資安顧問</a:t>
            </a:r>
            <a:r>
              <a:rPr lang="en-US" altLang="zh-TW" sz="2000" dirty="0"/>
              <a:t>:</a:t>
            </a:r>
            <a:r>
              <a:rPr lang="zh-TW" altLang="en-US" sz="2000" dirty="0"/>
              <a:t>邱俊傑  </a:t>
            </a:r>
          </a:p>
        </p:txBody>
      </p:sp>
      <p:sp>
        <p:nvSpPr>
          <p:cNvPr id="6" name="AutoShape 2" descr="「基隆關」的圖片搜尋結果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304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83561" y="1340767"/>
            <a:ext cx="4948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/>
              <a:t>個資法對組織之要求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1827332" y="2348880"/>
            <a:ext cx="6777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/>
              <a:t>個人資料盤點</a:t>
            </a:r>
          </a:p>
        </p:txBody>
      </p:sp>
      <p:sp>
        <p:nvSpPr>
          <p:cNvPr id="4" name="矩形 3"/>
          <p:cNvSpPr/>
          <p:nvPr/>
        </p:nvSpPr>
        <p:spPr>
          <a:xfrm>
            <a:off x="1763688" y="3429000"/>
            <a:ext cx="6186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/>
              <a:t>個人資料隱私衝擊分析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835696" y="5517232"/>
            <a:ext cx="6737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/>
              <a:t>個人資料盤點實作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1803351" y="4413388"/>
            <a:ext cx="4640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/>
              <a:t>個人資料風險評鑑</a:t>
            </a:r>
          </a:p>
        </p:txBody>
      </p:sp>
    </p:spTree>
    <p:extLst>
      <p:ext uri="{BB962C8B-B14F-4D97-AF65-F5344CB8AC3E}">
        <p14:creationId xmlns:p14="http://schemas.microsoft.com/office/powerpoint/2010/main" val="1019559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個資法對組織之要求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>
                <a:solidFill>
                  <a:schemeClr val="tx1"/>
                </a:solidFill>
              </a:rPr>
              <a:t>105</a:t>
            </a:r>
            <a:r>
              <a:rPr lang="zh-TW" altLang="en-US" dirty="0">
                <a:solidFill>
                  <a:schemeClr val="tx1"/>
                </a:solidFill>
              </a:rPr>
              <a:t>年度一般人員</a:t>
            </a:r>
          </a:p>
          <a:p>
            <a:r>
              <a:rPr lang="zh-TW" altLang="en-US" dirty="0">
                <a:solidFill>
                  <a:schemeClr val="tx1"/>
                </a:solidFill>
              </a:rPr>
              <a:t>個資盤點與個資風險評鑑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8106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>
                <a:solidFill>
                  <a:schemeClr val="tx2">
                    <a:satMod val="130000"/>
                  </a:schemeClr>
                </a:solidFill>
              </a:rPr>
              <a:t>法規</a:t>
            </a:r>
            <a:r>
              <a:rPr lang="zh-TW" altLang="en-US" b="1" dirty="0">
                <a:solidFill>
                  <a:schemeClr val="tx2">
                    <a:satMod val="130000"/>
                  </a:schemeClr>
                </a:solidFill>
              </a:rPr>
              <a:t>要求</a:t>
            </a:r>
            <a:endParaRPr lang="zh-TW" altLang="en-US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83464">
              <a:buFont typeface="Wingdings 2"/>
              <a:buChar char=""/>
              <a:defRPr/>
            </a:pPr>
            <a:r>
              <a:rPr lang="zh-TW" altLang="en-US" b="1" dirty="0"/>
              <a:t>個人資料保護法</a:t>
            </a:r>
            <a:endParaRPr lang="en-US" altLang="zh-TW" b="1" dirty="0"/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b="1" dirty="0"/>
              <a:t>個人資料法施行細則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938580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tx2">
                    <a:satMod val="130000"/>
                  </a:schemeClr>
                </a:solidFill>
              </a:rPr>
              <a:t>公務機關之要求</a:t>
            </a:r>
            <a:endParaRPr lang="zh-TW" altLang="en-US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83464">
              <a:buFont typeface="Wingdings 2"/>
              <a:buChar char=""/>
              <a:defRPr/>
            </a:pPr>
            <a:r>
              <a:rPr lang="zh-TW" altLang="en-US" b="1" dirty="0"/>
              <a:t>個人資料保護法</a:t>
            </a:r>
            <a:r>
              <a:rPr lang="en-US" altLang="zh-TW" b="1" dirty="0"/>
              <a:t>-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b="1" dirty="0"/>
              <a:t>何謂個人資料</a:t>
            </a:r>
            <a:br>
              <a:rPr lang="en-US" altLang="zh-TW" b="1" dirty="0"/>
            </a:br>
            <a:r>
              <a:rPr lang="zh-TW" altLang="en-US" dirty="0"/>
              <a:t>第 </a:t>
            </a:r>
            <a:r>
              <a:rPr lang="en-US" altLang="zh-TW" dirty="0"/>
              <a:t>2 </a:t>
            </a:r>
            <a:r>
              <a:rPr lang="zh-TW" altLang="en-US" dirty="0"/>
              <a:t>條</a:t>
            </a:r>
            <a:endParaRPr lang="en-US" altLang="zh-TW" dirty="0"/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b="1" dirty="0"/>
              <a:t>當事人可以行使那些權力</a:t>
            </a:r>
            <a:r>
              <a:rPr lang="en-US" altLang="zh-TW" b="1" dirty="0"/>
              <a:t>?</a:t>
            </a:r>
            <a:br>
              <a:rPr lang="en-US" altLang="zh-TW" b="1" dirty="0"/>
            </a:br>
            <a:r>
              <a:rPr lang="zh-TW" altLang="en-US" dirty="0"/>
              <a:t>第 </a:t>
            </a:r>
            <a:r>
              <a:rPr lang="en-US" altLang="zh-TW" dirty="0"/>
              <a:t>3 </a:t>
            </a:r>
            <a:r>
              <a:rPr lang="zh-TW" altLang="en-US" dirty="0"/>
              <a:t>條</a:t>
            </a:r>
            <a:endParaRPr lang="en-US" altLang="zh-TW" dirty="0"/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b="1" dirty="0"/>
              <a:t>那些個人資料，不得蒐集、處理或利用</a:t>
            </a:r>
            <a:r>
              <a:rPr lang="zh-TW" altLang="en-US" dirty="0"/>
              <a:t>。</a:t>
            </a:r>
            <a:br>
              <a:rPr lang="en-US" altLang="zh-TW" dirty="0"/>
            </a:br>
            <a:r>
              <a:rPr lang="zh-TW" altLang="en-US" dirty="0"/>
              <a:t>第 </a:t>
            </a:r>
            <a:r>
              <a:rPr lang="en-US" altLang="zh-TW" dirty="0"/>
              <a:t>6 </a:t>
            </a:r>
            <a:r>
              <a:rPr lang="zh-TW" altLang="en-US" dirty="0"/>
              <a:t>條</a:t>
            </a:r>
            <a:endParaRPr lang="en-US" altLang="zh-TW" dirty="0"/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b="1" dirty="0"/>
              <a:t>公務機關對個人資料之蒐集、處理及利用</a:t>
            </a:r>
            <a:br>
              <a:rPr lang="en-US" altLang="zh-TW" b="1" dirty="0"/>
            </a:br>
            <a:r>
              <a:rPr lang="zh-TW" altLang="en-US" dirty="0"/>
              <a:t>第 </a:t>
            </a:r>
            <a:r>
              <a:rPr lang="en-US" altLang="zh-TW" dirty="0"/>
              <a:t>15 </a:t>
            </a:r>
            <a:r>
              <a:rPr lang="zh-TW" altLang="en-US" dirty="0"/>
              <a:t>條、第 </a:t>
            </a:r>
            <a:r>
              <a:rPr lang="en-US" altLang="zh-TW" dirty="0"/>
              <a:t>16 </a:t>
            </a:r>
            <a:r>
              <a:rPr lang="zh-TW" altLang="en-US" dirty="0"/>
              <a:t>條、第 </a:t>
            </a:r>
            <a:r>
              <a:rPr lang="en-US" altLang="zh-TW" dirty="0"/>
              <a:t>17 </a:t>
            </a:r>
            <a:r>
              <a:rPr lang="zh-TW" altLang="en-US" dirty="0"/>
              <a:t>條、第 </a:t>
            </a:r>
            <a:r>
              <a:rPr lang="en-US" altLang="zh-TW" dirty="0"/>
              <a:t>18 </a:t>
            </a:r>
            <a:r>
              <a:rPr lang="zh-TW" altLang="en-US" dirty="0"/>
              <a:t>條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22442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tx2">
                    <a:satMod val="130000"/>
                  </a:schemeClr>
                </a:solidFill>
              </a:rPr>
              <a:t>特定目的與資料類別</a:t>
            </a:r>
            <a:endParaRPr lang="zh-TW" altLang="en-US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65760" indent="-283464">
              <a:buFont typeface="Wingdings 2"/>
              <a:buChar char=""/>
              <a:defRPr/>
            </a:pPr>
            <a:r>
              <a:rPr lang="zh-TW" altLang="en-US" b="1" dirty="0"/>
              <a:t>個人資料保護法之</a:t>
            </a:r>
            <a:r>
              <a:rPr lang="en-US" altLang="zh-TW" b="1" dirty="0"/>
              <a:t>-</a:t>
            </a:r>
            <a:br>
              <a:rPr lang="en-US" altLang="zh-TW" b="1" dirty="0"/>
            </a:br>
            <a:r>
              <a:rPr lang="zh-TW" altLang="en-US" b="1" dirty="0"/>
              <a:t>特定目的及個人資料之類別</a:t>
            </a:r>
            <a:endParaRPr lang="en-US" altLang="zh-TW" b="1" dirty="0"/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dirty="0"/>
              <a:t>○○一  人身保險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dirty="0"/>
              <a:t>○○二  人事管理（包含甄選、離職及所屬員工基本資訊、現職、學經歷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dirty="0"/>
              <a:t>        、考試分發、終身學習訓練進修、考績獎懲、銓審、薪資待遇、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dirty="0"/>
              <a:t>        差勤、福利措施、褫奪公權、特殊查核或其他人事措施）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dirty="0"/>
              <a:t>○○三  入出國及移民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dirty="0"/>
              <a:t>○○四  土地行政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dirty="0"/>
              <a:t>○○五  工程技術服務業之管理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zh-TW" altLang="en-US" dirty="0"/>
              <a:t>○○六  工業行政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5028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個人資料隱私衝擊分析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>
                <a:solidFill>
                  <a:schemeClr val="tx1"/>
                </a:solidFill>
              </a:rPr>
              <a:t>105</a:t>
            </a:r>
            <a:r>
              <a:rPr lang="zh-TW" altLang="en-US" dirty="0">
                <a:solidFill>
                  <a:schemeClr val="tx1"/>
                </a:solidFill>
              </a:rPr>
              <a:t>年度一般人員</a:t>
            </a:r>
          </a:p>
          <a:p>
            <a:r>
              <a:rPr lang="zh-TW" altLang="en-US" dirty="0">
                <a:solidFill>
                  <a:schemeClr val="tx1"/>
                </a:solidFill>
              </a:rPr>
              <a:t>個資盤點與個資風險評鑑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2895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個人資料風險評鑑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>
                <a:solidFill>
                  <a:schemeClr val="tx1"/>
                </a:solidFill>
              </a:rPr>
              <a:t>105</a:t>
            </a:r>
            <a:r>
              <a:rPr lang="zh-TW" altLang="en-US" dirty="0">
                <a:solidFill>
                  <a:schemeClr val="tx1"/>
                </a:solidFill>
              </a:rPr>
              <a:t>年度一般人員</a:t>
            </a:r>
          </a:p>
          <a:p>
            <a:r>
              <a:rPr lang="zh-TW" altLang="en-US" dirty="0">
                <a:solidFill>
                  <a:schemeClr val="tx1"/>
                </a:solidFill>
              </a:rPr>
              <a:t>個資盤點與個資風險評鑑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637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個人資料盤點實作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>
                <a:solidFill>
                  <a:schemeClr val="tx1"/>
                </a:solidFill>
              </a:rPr>
              <a:t>105</a:t>
            </a:r>
            <a:r>
              <a:rPr lang="zh-TW" altLang="en-US" dirty="0">
                <a:solidFill>
                  <a:schemeClr val="tx1"/>
                </a:solidFill>
              </a:rPr>
              <a:t>年度一般人員</a:t>
            </a:r>
          </a:p>
          <a:p>
            <a:r>
              <a:rPr lang="zh-TW" altLang="en-US" dirty="0">
                <a:solidFill>
                  <a:schemeClr val="tx1"/>
                </a:solidFill>
              </a:rPr>
              <a:t>個資盤點與個資風險評鑑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1413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TSC_簡報色彩_Fats Domin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679E71"/>
      </a:accent1>
      <a:accent2>
        <a:srgbClr val="F7F09E"/>
      </a:accent2>
      <a:accent3>
        <a:srgbClr val="FFCC62"/>
      </a:accent3>
      <a:accent4>
        <a:srgbClr val="FF832B"/>
      </a:accent4>
      <a:accent5>
        <a:srgbClr val="F24643"/>
      </a:accent5>
      <a:accent6>
        <a:srgbClr val="F79646"/>
      </a:accent6>
      <a:hlink>
        <a:srgbClr val="0000FF"/>
      </a:hlink>
      <a:folHlink>
        <a:srgbClr val="800080"/>
      </a:folHlink>
    </a:clrScheme>
    <a:fontScheme name="TSC_簡報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57150"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15477</TotalTime>
  <Words>187</Words>
  <Application>Microsoft Office PowerPoint</Application>
  <PresentationFormat>如螢幕大小 (4:3)</PresentationFormat>
  <Paragraphs>51</Paragraphs>
  <Slides>9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5" baseType="lpstr">
      <vt:lpstr>微軟正黑體</vt:lpstr>
      <vt:lpstr>新細明體</vt:lpstr>
      <vt:lpstr>Arial</vt:lpstr>
      <vt:lpstr>Calibri</vt:lpstr>
      <vt:lpstr>Wingdings 2</vt:lpstr>
      <vt:lpstr>Office 佈景主題</vt:lpstr>
      <vt:lpstr>農業金融局</vt:lpstr>
      <vt:lpstr>PowerPoint 簡報</vt:lpstr>
      <vt:lpstr>個資法對組織之要求</vt:lpstr>
      <vt:lpstr>法規要求</vt:lpstr>
      <vt:lpstr>公務機關之要求</vt:lpstr>
      <vt:lpstr>特定目的與資料類別</vt:lpstr>
      <vt:lpstr>個人資料隱私衝擊分析</vt:lpstr>
      <vt:lpstr>個人資料風險評鑑</vt:lpstr>
      <vt:lpstr>個人資料盤點實作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CT Chen</dc:creator>
  <cp:lastModifiedBy>tonnychiu</cp:lastModifiedBy>
  <cp:revision>426</cp:revision>
  <dcterms:created xsi:type="dcterms:W3CDTF">2014-05-05T03:28:54Z</dcterms:created>
  <dcterms:modified xsi:type="dcterms:W3CDTF">2016-04-19T00:53:39Z</dcterms:modified>
</cp:coreProperties>
</file>